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7" r:id="rId6"/>
    <p:sldId id="268" r:id="rId7"/>
    <p:sldId id="269" r:id="rId8"/>
    <p:sldId id="270" r:id="rId9"/>
    <p:sldId id="271" r:id="rId10"/>
    <p:sldId id="266" r:id="rId11"/>
    <p:sldId id="272" r:id="rId12"/>
    <p:sldId id="274" r:id="rId13"/>
    <p:sldId id="273" r:id="rId14"/>
    <p:sldId id="261" r:id="rId15"/>
    <p:sldId id="262" r:id="rId16"/>
    <p:sldId id="263" r:id="rId17"/>
    <p:sldId id="260" r:id="rId18"/>
    <p:sldId id="275" r:id="rId19"/>
    <p:sldId id="264" r:id="rId20"/>
    <p:sldId id="276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trendlineType val="power"/>
            <c:dispRSqr val="1"/>
            <c:dispEq val="1"/>
            <c:trendlineLbl>
              <c:layout>
                <c:manualLayout>
                  <c:x val="-8.7819373944445014E-3"/>
                  <c:y val="-0.171329311758153"/>
                </c:manualLayout>
              </c:layout>
              <c:tx>
                <c:rich>
                  <a:bodyPr/>
                  <a:lstStyle/>
                  <a:p>
                    <a:pPr>
                      <a:defRPr sz="1600" b="1"/>
                    </a:pPr>
                    <a:r>
                      <a:rPr lang="en-US" baseline="0" dirty="0"/>
                      <a:t>y = </a:t>
                    </a:r>
                    <a:r>
                      <a:rPr lang="en-US" baseline="0" dirty="0" smtClean="0"/>
                      <a:t>2</a:t>
                    </a:r>
                    <a:r>
                      <a:rPr lang="cs-CZ" baseline="0" dirty="0" smtClean="0"/>
                      <a:t>,</a:t>
                    </a:r>
                    <a:r>
                      <a:rPr lang="en-US" baseline="0" dirty="0" smtClean="0"/>
                      <a:t>9301x</a:t>
                    </a:r>
                    <a:r>
                      <a:rPr lang="en-US" baseline="30000" dirty="0" smtClean="0"/>
                      <a:t>-0</a:t>
                    </a:r>
                    <a:r>
                      <a:rPr lang="cs-CZ" baseline="30000" dirty="0" smtClean="0"/>
                      <a:t>,</a:t>
                    </a:r>
                    <a:r>
                      <a:rPr lang="en-US" baseline="30000" dirty="0" smtClean="0"/>
                      <a:t>312</a:t>
                    </a:r>
                    <a:r>
                      <a:rPr lang="en-US" baseline="0" dirty="0"/>
                      <a:t>
R² = </a:t>
                    </a:r>
                    <a:r>
                      <a:rPr lang="en-US" baseline="0" dirty="0" smtClean="0"/>
                      <a:t>0</a:t>
                    </a:r>
                    <a:r>
                      <a:rPr lang="cs-CZ" baseline="0" dirty="0" smtClean="0"/>
                      <a:t>,</a:t>
                    </a:r>
                    <a:r>
                      <a:rPr lang="en-US" baseline="0" dirty="0" smtClean="0"/>
                      <a:t>682</a:t>
                    </a:r>
                    <a:endParaRPr lang="en-US" dirty="0"/>
                  </a:p>
                </c:rich>
              </c:tx>
              <c:numFmt formatCode="General" sourceLinked="0"/>
            </c:trendlineLbl>
          </c:trendline>
          <c:xVal>
            <c:numRef>
              <c:f>List1!$A$2:$A$57</c:f>
              <c:numCache>
                <c:formatCode>General</c:formatCode>
                <c:ptCount val="5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</c:numCache>
            </c:numRef>
          </c:xVal>
          <c:yVal>
            <c:numRef>
              <c:f>List1!$B$2:$B$57</c:f>
              <c:numCache>
                <c:formatCode>General</c:formatCode>
                <c:ptCount val="55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344384"/>
        <c:axId val="61383040"/>
      </c:scatterChart>
      <c:valAx>
        <c:axId val="61344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1383040"/>
        <c:crosses val="autoZero"/>
        <c:crossBetween val="midCat"/>
      </c:valAx>
      <c:valAx>
        <c:axId val="61383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134438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F7A425-452A-4E65-861C-DFF951B3AF3A}" type="datetimeFigureOut">
              <a:rPr lang="cs-CZ" smtClean="0"/>
              <a:t>24. 9. 2017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84BBD-AC0E-4B71-B9F6-3DFD9A720B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345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84BBD-AC0E-4B71-B9F6-3DFD9A720B9D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71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24. 9. 2017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24. 9. 2017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24. 9. 2017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24. 9. 2017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24. 9. 2017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24. 9. 2017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24. 9. 2017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Jazyk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</a:t>
            </a:r>
            <a:r>
              <a:rPr lang="cs-CZ" dirty="0" smtClean="0"/>
              <a:t>ako předmět vědeckého zkoumání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189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Existují v jazyce zákony?</a:t>
            </a:r>
          </a:p>
          <a:p>
            <a:r>
              <a:rPr lang="cs-CZ" dirty="0" err="1" smtClean="0"/>
              <a:t>Menzerathův</a:t>
            </a:r>
            <a:r>
              <a:rPr lang="cs-CZ" dirty="0" smtClean="0"/>
              <a:t>–</a:t>
            </a:r>
            <a:r>
              <a:rPr lang="cs-CZ" dirty="0" err="1" smtClean="0"/>
              <a:t>Altmannův</a:t>
            </a:r>
            <a:r>
              <a:rPr lang="cs-CZ" dirty="0" smtClean="0"/>
              <a:t> zákon (MAL):</a:t>
            </a:r>
          </a:p>
          <a:p>
            <a:endParaRPr lang="cs-CZ" dirty="0" smtClean="0"/>
          </a:p>
          <a:p>
            <a:pPr lvl="1">
              <a:buNone/>
            </a:pPr>
            <a:r>
              <a:rPr lang="cs-CZ" sz="2600" b="1" i="1" dirty="0" smtClean="0"/>
              <a:t>Čím je delší konstrukt, tím jsou v průměru kratší jeho konstituenty. </a:t>
            </a:r>
          </a:p>
          <a:p>
            <a:pPr lvl="1">
              <a:buNone/>
            </a:pPr>
            <a:endParaRPr lang="cs-CZ" sz="2600" b="1" i="1" dirty="0" smtClean="0"/>
          </a:p>
          <a:p>
            <a:pPr lvl="1">
              <a:buNone/>
            </a:pPr>
            <a:r>
              <a:rPr lang="cs-CZ" sz="2600" dirty="0" smtClean="0"/>
              <a:t>Konkrétně:</a:t>
            </a:r>
          </a:p>
          <a:p>
            <a:pPr lvl="1">
              <a:buNone/>
            </a:pPr>
            <a:r>
              <a:rPr lang="cs-CZ" sz="2600" i="1" dirty="0" smtClean="0"/>
              <a:t>Čím je delší věta, tím jsou kratší slova, z nichž je složena. </a:t>
            </a:r>
          </a:p>
          <a:p>
            <a:pPr lvl="1">
              <a:buNone/>
            </a:pPr>
            <a:r>
              <a:rPr lang="cs-CZ" sz="2600" i="1" dirty="0" smtClean="0"/>
              <a:t>Čím je delší slovo, tím jsou kratší jeho morfémy. </a:t>
            </a:r>
          </a:p>
          <a:p>
            <a:pPr lvl="1">
              <a:buNone/>
            </a:pPr>
            <a:endParaRPr lang="cs-CZ" sz="2600" i="1" dirty="0" smtClean="0"/>
          </a:p>
          <a:p>
            <a:pPr lvl="1">
              <a:buNone/>
            </a:pPr>
            <a:endParaRPr lang="cs-CZ" sz="2600" i="1" dirty="0"/>
          </a:p>
        </p:txBody>
      </p:sp>
    </p:spTree>
    <p:extLst>
      <p:ext uri="{BB962C8B-B14F-4D97-AF65-F5344CB8AC3E}">
        <p14:creationId xmlns:p14="http://schemas.microsoft.com/office/powerpoint/2010/main" val="289047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2"/>
          </a:xfrm>
        </p:spPr>
        <p:txBody>
          <a:bodyPr/>
          <a:lstStyle/>
          <a:p>
            <a:r>
              <a:rPr lang="cs-CZ" i="1" dirty="0" smtClean="0"/>
              <a:t>Čím je delší slovo, tím kratší slabiky obsahuje.</a:t>
            </a:r>
            <a:endParaRPr lang="cs-CZ" i="1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200275"/>
            <a:ext cx="7800975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cs-CZ" dirty="0" smtClean="0"/>
              <a:t>MAL: projev principu nejmenšího úsilí a jazykové „hydrauliky“ </a:t>
            </a:r>
          </a:p>
          <a:p>
            <a:pPr lvl="1"/>
            <a:r>
              <a:rPr lang="cs-CZ" dirty="0" smtClean="0"/>
              <a:t>PA-DÁM vs. PA-DÁ-ME</a:t>
            </a:r>
          </a:p>
          <a:p>
            <a:r>
              <a:rPr lang="cs-CZ" dirty="0" smtClean="0"/>
              <a:t>Možno podle něj konstruovat řady na sobě závislých jednotek: </a:t>
            </a:r>
          </a:p>
          <a:p>
            <a:pPr lvl="1">
              <a:buNone/>
            </a:pPr>
            <a:r>
              <a:rPr lang="cs-CZ" dirty="0" smtClean="0"/>
              <a:t>Hlásky – slabiky – slova – věty </a:t>
            </a:r>
          </a:p>
          <a:p>
            <a:pPr lvl="1">
              <a:buNone/>
            </a:pPr>
            <a:r>
              <a:rPr lang="cs-CZ" dirty="0" smtClean="0"/>
              <a:t>Fonémy – morfémy – slova – věty</a:t>
            </a:r>
          </a:p>
          <a:p>
            <a:pPr lvl="1">
              <a:buNone/>
            </a:pPr>
            <a:endParaRPr lang="cs-CZ" dirty="0" smtClean="0"/>
          </a:p>
          <a:p>
            <a:pPr lvl="0"/>
            <a:r>
              <a:rPr lang="cs-CZ" dirty="0" smtClean="0">
                <a:solidFill>
                  <a:prstClr val="black"/>
                </a:solidFill>
              </a:rPr>
              <a:t>Otázka: Jednotkou čeho je věta?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dirty="0" smtClean="0"/>
              <a:t>Zkoumání vztahů v jazykovém systému je základní náplní lingvistovy práce</a:t>
            </a:r>
          </a:p>
          <a:p>
            <a:r>
              <a:rPr lang="cs-CZ" dirty="0" smtClean="0"/>
              <a:t>Důležitá je hypotéza a její operacionalizace </a:t>
            </a:r>
          </a:p>
          <a:p>
            <a:pPr lvl="1"/>
            <a:r>
              <a:rPr lang="cs-CZ" dirty="0" smtClean="0"/>
              <a:t>Užívají právní texty jmenného vyjadřování více než texty ostatní?</a:t>
            </a:r>
          </a:p>
          <a:p>
            <a:pPr lvl="1"/>
            <a:r>
              <a:rPr lang="cs-CZ" dirty="0" smtClean="0"/>
              <a:t>Je možno určit vývojové tendence v díle básníka na základě bohatství jeho slovníku?</a:t>
            </a:r>
          </a:p>
          <a:p>
            <a:pPr lvl="1"/>
            <a:r>
              <a:rPr lang="cs-CZ" dirty="0" smtClean="0"/>
              <a:t>Je pro Karla Čapka typická parataxe?</a:t>
            </a:r>
          </a:p>
          <a:p>
            <a:pPr lvl="1"/>
            <a:r>
              <a:rPr lang="cs-CZ" dirty="0" smtClean="0"/>
              <a:t>Je možno na základě daných charakteristik textu určit jeho autora?</a:t>
            </a:r>
          </a:p>
          <a:p>
            <a:pPr lvl="1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Jazyková pravidla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Jsou-li v podmětu české věty podstatná jména ženského rodu, je přísudek takové věty zakončen ypsilonem. </a:t>
            </a:r>
          </a:p>
          <a:p>
            <a:r>
              <a:rPr lang="cs-CZ" i="1" dirty="0" smtClean="0"/>
              <a:t>Čím je slovo delší, tím kratší slabiky v průměru obsahuje.</a:t>
            </a:r>
          </a:p>
          <a:p>
            <a:r>
              <a:rPr lang="cs-CZ" i="1" dirty="0" smtClean="0"/>
              <a:t>V češtině je více sloves než podstatných jmen.</a:t>
            </a:r>
          </a:p>
          <a:p>
            <a:r>
              <a:rPr lang="cs-CZ" i="1" dirty="0" smtClean="0"/>
              <a:t>3. osoba množného čísla přítomného času oznamovacího způsobu slovesa „jíst“ je „jedí“.  </a:t>
            </a:r>
          </a:p>
          <a:p>
            <a:endParaRPr lang="cs-CZ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986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Jazyková pravidla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Deterministické pravidlo:</a:t>
            </a:r>
          </a:p>
          <a:p>
            <a:pPr lvl="1"/>
            <a:r>
              <a:rPr lang="cs-CZ" dirty="0" smtClean="0"/>
              <a:t>Ve slovenštině za sebou nikdy přímo nenásledují dvě dlouhé slabiky.</a:t>
            </a:r>
          </a:p>
          <a:p>
            <a:pPr lvl="1"/>
            <a:endParaRPr lang="cs-CZ" dirty="0"/>
          </a:p>
          <a:p>
            <a:pPr lvl="0"/>
            <a:r>
              <a:rPr lang="cs-CZ" dirty="0" smtClean="0">
                <a:solidFill>
                  <a:prstClr val="black"/>
                </a:solidFill>
              </a:rPr>
              <a:t>Stochastické </a:t>
            </a:r>
            <a:r>
              <a:rPr lang="cs-CZ" dirty="0">
                <a:solidFill>
                  <a:prstClr val="black"/>
                </a:solidFill>
              </a:rPr>
              <a:t>pravidlo</a:t>
            </a:r>
            <a:r>
              <a:rPr lang="cs-CZ" dirty="0" smtClean="0">
                <a:solidFill>
                  <a:prstClr val="black"/>
                </a:solidFill>
              </a:rPr>
              <a:t>:</a:t>
            </a:r>
          </a:p>
          <a:p>
            <a:pPr lvl="1"/>
            <a:r>
              <a:rPr lang="cs-CZ" dirty="0" smtClean="0">
                <a:solidFill>
                  <a:prstClr val="black"/>
                </a:solidFill>
              </a:rPr>
              <a:t>V českých slovech roste pravděpodobnost výskytu dlouhé slabiky zleva doprava. </a:t>
            </a:r>
            <a:endParaRPr lang="cs-CZ" dirty="0">
              <a:solidFill>
                <a:prstClr val="black"/>
              </a:solidFill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43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Jazyková pravidla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Deterministické pravidlo:</a:t>
            </a:r>
          </a:p>
          <a:p>
            <a:pPr lvl="1"/>
            <a:r>
              <a:rPr lang="cs-CZ" dirty="0" smtClean="0"/>
              <a:t>Předchází-li českému plnovýznamovému slovu předložka, přejímá tato předložka jeho přízvuk.</a:t>
            </a:r>
            <a:endParaRPr lang="cs-CZ" dirty="0"/>
          </a:p>
          <a:p>
            <a:pPr lvl="1"/>
            <a:endParaRPr lang="cs-CZ" dirty="0"/>
          </a:p>
          <a:p>
            <a:pPr lvl="0"/>
            <a:r>
              <a:rPr lang="cs-CZ" dirty="0">
                <a:solidFill>
                  <a:prstClr val="black"/>
                </a:solidFill>
              </a:rPr>
              <a:t>Stochastické pravidlo:</a:t>
            </a:r>
          </a:p>
          <a:p>
            <a:pPr lvl="1"/>
            <a:r>
              <a:rPr lang="cs-CZ" dirty="0" smtClean="0">
                <a:solidFill>
                  <a:prstClr val="black"/>
                </a:solidFill>
              </a:rPr>
              <a:t>Čím delší je předložkové spojení, tím vyšší je pravděpodobnost, že přízvuk padne až na slovo plnovýznamové.</a:t>
            </a:r>
            <a:endParaRPr lang="cs-CZ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911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 – komunikační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4100" dirty="0" smtClean="0"/>
              <a:t>Roman </a:t>
            </a:r>
            <a:r>
              <a:rPr lang="cs-CZ" sz="4100" dirty="0" err="1" smtClean="0"/>
              <a:t>Jakobson</a:t>
            </a:r>
            <a:r>
              <a:rPr lang="cs-CZ" sz="4100" dirty="0" smtClean="0"/>
              <a:t> – šest prvků komunikace; šest funkcí jazyka </a:t>
            </a:r>
          </a:p>
          <a:p>
            <a:pPr lvl="1"/>
            <a:r>
              <a:rPr lang="cs-CZ" sz="3600" dirty="0" smtClean="0"/>
              <a:t>Mluvčí: výrazová funkce</a:t>
            </a:r>
          </a:p>
          <a:p>
            <a:pPr lvl="1"/>
            <a:r>
              <a:rPr lang="cs-CZ" sz="3600" dirty="0" smtClean="0"/>
              <a:t>Adresát: výzvová funkce</a:t>
            </a:r>
          </a:p>
          <a:p>
            <a:pPr lvl="1"/>
            <a:r>
              <a:rPr lang="cs-CZ" sz="3600" dirty="0" smtClean="0"/>
              <a:t>Mimojazyková realita: odrazová funkce</a:t>
            </a:r>
          </a:p>
          <a:p>
            <a:pPr lvl="1"/>
            <a:r>
              <a:rPr lang="cs-CZ" sz="3600" dirty="0" smtClean="0"/>
              <a:t>Kód: metajazyková funkce </a:t>
            </a:r>
          </a:p>
          <a:p>
            <a:pPr lvl="1"/>
            <a:r>
              <a:rPr lang="cs-CZ" sz="3600" dirty="0" smtClean="0"/>
              <a:t>Kontakt: fatická funkce </a:t>
            </a:r>
          </a:p>
          <a:p>
            <a:pPr lvl="1"/>
            <a:r>
              <a:rPr lang="cs-CZ" sz="3600" dirty="0" err="1" smtClean="0"/>
              <a:t>Kon</a:t>
            </a:r>
            <a:r>
              <a:rPr lang="cs-CZ" sz="3600" dirty="0" smtClean="0"/>
              <a:t>-text: estetická funkce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/>
              <a:t>https://www.czechency.org/slovnik/FUNKCE%20JAZYKA</a:t>
            </a:r>
          </a:p>
        </p:txBody>
      </p:sp>
    </p:spTree>
    <p:extLst>
      <p:ext uri="{BB962C8B-B14F-4D97-AF65-F5344CB8AC3E}">
        <p14:creationId xmlns:p14="http://schemas.microsoft.com/office/powerpoint/2010/main" val="83068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 – komunikační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„</a:t>
            </a:r>
            <a:r>
              <a:rPr lang="cs-CZ" i="1" dirty="0" err="1" smtClean="0"/>
              <a:t>Bysme</a:t>
            </a:r>
            <a:r>
              <a:rPr lang="cs-CZ" i="1" dirty="0" smtClean="0"/>
              <a:t>“ je ve standardní češtině nesprávný tvar. </a:t>
            </a:r>
          </a:p>
          <a:p>
            <a:r>
              <a:rPr lang="cs-CZ" i="1" dirty="0" smtClean="0"/>
              <a:t>Ahoj! – Jak to jde? </a:t>
            </a:r>
          </a:p>
          <a:p>
            <a:r>
              <a:rPr lang="cs-CZ" i="1" dirty="0" smtClean="0"/>
              <a:t>Rozlišujeme jazyky přírodní a umělé. </a:t>
            </a:r>
          </a:p>
          <a:p>
            <a:r>
              <a:rPr lang="cs-CZ" i="1" dirty="0" smtClean="0"/>
              <a:t>Tvá tvář je, má paní, jako podzimní krajina. </a:t>
            </a:r>
          </a:p>
          <a:p>
            <a:r>
              <a:rPr lang="cs-CZ" i="1" dirty="0" smtClean="0"/>
              <a:t>Pojď sem – hned!</a:t>
            </a:r>
          </a:p>
          <a:p>
            <a:r>
              <a:rPr lang="cs-CZ" i="1" dirty="0" smtClean="0"/>
              <a:t>Nevím přesně, co si o tom myslet.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8329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Přístupy k jazyku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Preskripce</a:t>
            </a:r>
          </a:p>
          <a:p>
            <a:pPr lvl="1"/>
            <a:r>
              <a:rPr lang="cs-CZ" dirty="0" smtClean="0"/>
              <a:t>Jazyková kultura (Bohuslav Havránek)</a:t>
            </a:r>
          </a:p>
          <a:p>
            <a:pPr lvl="1"/>
            <a:r>
              <a:rPr lang="cs-CZ" dirty="0" smtClean="0"/>
              <a:t>Brusičství (Jiří </a:t>
            </a:r>
            <a:r>
              <a:rPr lang="cs-CZ" dirty="0" err="1" smtClean="0"/>
              <a:t>Haller</a:t>
            </a:r>
            <a:r>
              <a:rPr lang="cs-CZ" dirty="0" smtClean="0"/>
              <a:t>) </a:t>
            </a:r>
          </a:p>
          <a:p>
            <a:pPr lvl="1"/>
            <a:r>
              <a:rPr lang="cs-CZ" dirty="0" smtClean="0"/>
              <a:t>Tzv. druhý standard (Petr </a:t>
            </a:r>
            <a:r>
              <a:rPr lang="cs-CZ" dirty="0" err="1" smtClean="0"/>
              <a:t>Sgall</a:t>
            </a:r>
            <a:r>
              <a:rPr lang="cs-CZ" dirty="0" smtClean="0"/>
              <a:t>) </a:t>
            </a:r>
          </a:p>
          <a:p>
            <a:pPr lvl="1"/>
            <a:r>
              <a:rPr lang="cs-CZ" dirty="0" err="1" smtClean="0"/>
              <a:t>Appropriacy</a:t>
            </a:r>
            <a:r>
              <a:rPr lang="cs-CZ" dirty="0" smtClean="0"/>
              <a:t> (anglosaská teorie) </a:t>
            </a:r>
          </a:p>
          <a:p>
            <a:pPr marL="457200" lvl="1" indent="0">
              <a:buNone/>
            </a:pPr>
            <a:endParaRPr lang="cs-CZ" dirty="0" smtClean="0"/>
          </a:p>
          <a:p>
            <a:pPr lvl="0"/>
            <a:r>
              <a:rPr lang="cs-CZ" dirty="0" smtClean="0">
                <a:solidFill>
                  <a:prstClr val="black"/>
                </a:solidFill>
              </a:rPr>
              <a:t>Deskripce </a:t>
            </a:r>
          </a:p>
          <a:p>
            <a:pPr lvl="1"/>
            <a:r>
              <a:rPr lang="cs-CZ" dirty="0" smtClean="0">
                <a:solidFill>
                  <a:prstClr val="black"/>
                </a:solidFill>
              </a:rPr>
              <a:t>Experimentální lingvistika</a:t>
            </a:r>
            <a:endParaRPr lang="cs-CZ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224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jazyk?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síla?</a:t>
            </a:r>
          </a:p>
          <a:p>
            <a:pPr lvl="1"/>
            <a:r>
              <a:rPr lang="cs-CZ" dirty="0" smtClean="0"/>
              <a:t>Má čtyři milence a ještě manžela; to je teda síla. </a:t>
            </a:r>
          </a:p>
          <a:p>
            <a:pPr lvl="1"/>
            <a:r>
              <a:rPr lang="cs-CZ" dirty="0" smtClean="0"/>
              <a:t>Ten má ale sílu!</a:t>
            </a:r>
          </a:p>
          <a:p>
            <a:pPr lvl="1"/>
            <a:r>
              <a:rPr lang="cs-CZ" dirty="0" smtClean="0"/>
              <a:t>Síla hudby se často podceňuje.</a:t>
            </a:r>
          </a:p>
          <a:p>
            <a:pPr lvl="1"/>
            <a:r>
              <a:rPr lang="cs-CZ" dirty="0" smtClean="0"/>
              <a:t>Ty papričky, to je síla! </a:t>
            </a:r>
          </a:p>
          <a:p>
            <a:pPr lvl="1"/>
            <a:r>
              <a:rPr lang="cs-CZ" dirty="0" smtClean="0"/>
              <a:t>Vektor síly má velikost a směr. </a:t>
            </a:r>
          </a:p>
          <a:p>
            <a:pPr lvl="1"/>
            <a:endParaRPr lang="cs-CZ" dirty="0" smtClean="0"/>
          </a:p>
          <a:p>
            <a:pPr lvl="0"/>
            <a:r>
              <a:rPr lang="cs-CZ" dirty="0" smtClean="0">
                <a:solidFill>
                  <a:prstClr val="black"/>
                </a:solidFill>
              </a:rPr>
              <a:t>Rozdíl: vědecká definice – obecné použití</a:t>
            </a:r>
            <a:endParaRPr lang="cs-CZ" dirty="0">
              <a:solidFill>
                <a:prstClr val="black"/>
              </a:solidFill>
            </a:endParaRP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759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– dva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Metafyzika, determinismus, preskripce</a:t>
            </a:r>
          </a:p>
          <a:p>
            <a:pPr lvl="1"/>
            <a:r>
              <a:rPr lang="cs-CZ" dirty="0" smtClean="0"/>
              <a:t>Kontinentální Evropa</a:t>
            </a:r>
          </a:p>
          <a:p>
            <a:pPr lvl="1"/>
            <a:r>
              <a:rPr lang="cs-CZ" dirty="0" smtClean="0"/>
              <a:t>Preference jasně daných pravidel </a:t>
            </a:r>
          </a:p>
          <a:p>
            <a:pPr lvl="1"/>
            <a:r>
              <a:rPr lang="cs-CZ" dirty="0" smtClean="0"/>
              <a:t>Jazykovědec jako autorita</a:t>
            </a:r>
          </a:p>
          <a:p>
            <a:pPr lvl="0"/>
            <a:r>
              <a:rPr lang="cs-CZ" dirty="0" smtClean="0">
                <a:solidFill>
                  <a:prstClr val="black"/>
                </a:solidFill>
              </a:rPr>
              <a:t>Pragmatismus, stochastika, deskripce </a:t>
            </a:r>
          </a:p>
          <a:p>
            <a:pPr lvl="1"/>
            <a:r>
              <a:rPr lang="cs-CZ" dirty="0" smtClean="0">
                <a:solidFill>
                  <a:prstClr val="black"/>
                </a:solidFill>
              </a:rPr>
              <a:t>Anglosaské prostředí</a:t>
            </a:r>
          </a:p>
          <a:p>
            <a:pPr lvl="1"/>
            <a:r>
              <a:rPr lang="cs-CZ" dirty="0" smtClean="0">
                <a:solidFill>
                  <a:prstClr val="black"/>
                </a:solidFill>
              </a:rPr>
              <a:t>Preference pravděpodobnostních modelů</a:t>
            </a:r>
          </a:p>
          <a:p>
            <a:pPr lvl="1"/>
            <a:r>
              <a:rPr lang="cs-CZ" dirty="0" smtClean="0">
                <a:solidFill>
                  <a:prstClr val="black"/>
                </a:solidFill>
              </a:rPr>
              <a:t>Jazykovědec jako průzkumník</a:t>
            </a:r>
            <a:endParaRPr lang="cs-CZ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386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jazyk?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cs-CZ" dirty="0" smtClean="0"/>
              <a:t>Metafyzický přístup (platonský idealismus, fenomenologie; kontinentální Evropa)</a:t>
            </a:r>
          </a:p>
          <a:p>
            <a:pPr lvl="1"/>
            <a:r>
              <a:rPr lang="cs-CZ" dirty="0" smtClean="0"/>
              <a:t>Co je </a:t>
            </a:r>
            <a:r>
              <a:rPr lang="cs-CZ" i="1" dirty="0" smtClean="0"/>
              <a:t>x</a:t>
            </a:r>
            <a:r>
              <a:rPr lang="cs-CZ" dirty="0" smtClean="0"/>
              <a:t>? (Otázka po </a:t>
            </a:r>
            <a:r>
              <a:rPr lang="cs-CZ" dirty="0" smtClean="0"/>
              <a:t>podstatě </a:t>
            </a:r>
            <a:r>
              <a:rPr lang="cs-CZ" i="1" dirty="0" smtClean="0"/>
              <a:t>x</a:t>
            </a:r>
            <a:r>
              <a:rPr lang="cs-CZ" dirty="0" smtClean="0"/>
              <a:t>, </a:t>
            </a:r>
            <a:r>
              <a:rPr lang="cs-CZ" dirty="0" smtClean="0"/>
              <a:t>které </a:t>
            </a:r>
            <a:r>
              <a:rPr lang="cs-CZ" dirty="0" smtClean="0"/>
              <a:t>existuje </a:t>
            </a:r>
            <a:r>
              <a:rPr lang="cs-CZ" dirty="0" smtClean="0"/>
              <a:t>nezávisle na vnímateli)</a:t>
            </a:r>
          </a:p>
          <a:p>
            <a:pPr lvl="1"/>
            <a:endParaRPr lang="cs-CZ" dirty="0" smtClean="0"/>
          </a:p>
          <a:p>
            <a:pPr lvl="0"/>
            <a:r>
              <a:rPr lang="cs-CZ" dirty="0" smtClean="0">
                <a:solidFill>
                  <a:prstClr val="black"/>
                </a:solidFill>
              </a:rPr>
              <a:t>Pragmatický </a:t>
            </a:r>
            <a:r>
              <a:rPr lang="cs-CZ" dirty="0">
                <a:solidFill>
                  <a:prstClr val="black"/>
                </a:solidFill>
              </a:rPr>
              <a:t>přístup </a:t>
            </a:r>
            <a:r>
              <a:rPr lang="cs-CZ" dirty="0" smtClean="0">
                <a:solidFill>
                  <a:prstClr val="black"/>
                </a:solidFill>
              </a:rPr>
              <a:t>(empirismus; anglosaské prostředí)</a:t>
            </a:r>
          </a:p>
          <a:p>
            <a:pPr lvl="1"/>
            <a:r>
              <a:rPr lang="cs-CZ" dirty="0" smtClean="0">
                <a:solidFill>
                  <a:prstClr val="black"/>
                </a:solidFill>
              </a:rPr>
              <a:t>Jaké je </a:t>
            </a:r>
            <a:r>
              <a:rPr lang="cs-CZ" i="1" dirty="0" smtClean="0">
                <a:solidFill>
                  <a:prstClr val="black"/>
                </a:solidFill>
              </a:rPr>
              <a:t>x</a:t>
            </a:r>
            <a:r>
              <a:rPr lang="cs-CZ" dirty="0" smtClean="0">
                <a:solidFill>
                  <a:prstClr val="black"/>
                </a:solidFill>
              </a:rPr>
              <a:t>? (Otázka po projevech </a:t>
            </a:r>
            <a:r>
              <a:rPr lang="cs-CZ" i="1" dirty="0" smtClean="0">
                <a:solidFill>
                  <a:prstClr val="black"/>
                </a:solidFill>
              </a:rPr>
              <a:t>x </a:t>
            </a:r>
            <a:r>
              <a:rPr lang="cs-CZ" dirty="0" smtClean="0">
                <a:solidFill>
                  <a:prstClr val="black"/>
                </a:solidFill>
              </a:rPr>
              <a:t>v daném prostředí)</a:t>
            </a:r>
            <a:endParaRPr lang="cs-CZ" dirty="0">
              <a:solidFill>
                <a:prstClr val="black"/>
              </a:solidFill>
            </a:endParaRP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594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jazyk?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Systém (Ferdinand de </a:t>
            </a:r>
            <a:r>
              <a:rPr lang="cs-CZ" dirty="0" err="1" smtClean="0"/>
              <a:t>Saussure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Jednotky </a:t>
            </a:r>
          </a:p>
          <a:p>
            <a:pPr lvl="1"/>
            <a:r>
              <a:rPr lang="cs-CZ" dirty="0" smtClean="0"/>
              <a:t>Vztahy</a:t>
            </a:r>
          </a:p>
          <a:p>
            <a:pPr lvl="1"/>
            <a:r>
              <a:rPr lang="cs-CZ" dirty="0" smtClean="0"/>
              <a:t>Pravidla</a:t>
            </a:r>
          </a:p>
          <a:p>
            <a:pPr lvl="0"/>
            <a:r>
              <a:rPr lang="cs-CZ" dirty="0" smtClean="0">
                <a:solidFill>
                  <a:prstClr val="black"/>
                </a:solidFill>
              </a:rPr>
              <a:t>Princip nejmenšího úsilí (George K. </a:t>
            </a:r>
            <a:r>
              <a:rPr lang="cs-CZ" dirty="0" err="1" smtClean="0">
                <a:solidFill>
                  <a:prstClr val="black"/>
                </a:solidFill>
              </a:rPr>
              <a:t>Zipf</a:t>
            </a:r>
            <a:r>
              <a:rPr lang="cs-CZ" dirty="0" smtClean="0">
                <a:solidFill>
                  <a:prstClr val="black"/>
                </a:solidFill>
              </a:rPr>
              <a:t>)</a:t>
            </a:r>
          </a:p>
          <a:p>
            <a:pPr lvl="0"/>
            <a:r>
              <a:rPr lang="cs-CZ" dirty="0" err="1" smtClean="0">
                <a:solidFill>
                  <a:prstClr val="black"/>
                </a:solidFill>
              </a:rPr>
              <a:t>Samoregulující</a:t>
            </a:r>
            <a:r>
              <a:rPr lang="cs-CZ" dirty="0" smtClean="0">
                <a:solidFill>
                  <a:prstClr val="black"/>
                </a:solidFill>
              </a:rPr>
              <a:t> se mechanismus, jehož vztahy lze zachytit prostřednictvím matematických modelů (Reinhard Köhler)</a:t>
            </a:r>
            <a:endParaRPr lang="cs-CZ" dirty="0">
              <a:solidFill>
                <a:prstClr val="black"/>
              </a:solidFill>
            </a:endParaRP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0798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r>
              <a:rPr lang="cs-CZ" dirty="0" smtClean="0"/>
              <a:t>Standardní (lingvisticky interpretovatelné) </a:t>
            </a:r>
          </a:p>
          <a:p>
            <a:pPr lvl="1"/>
            <a:r>
              <a:rPr lang="cs-CZ" dirty="0" smtClean="0"/>
              <a:t>Hláska, slabika, slovo, věta</a:t>
            </a:r>
          </a:p>
          <a:p>
            <a:pPr lvl="1"/>
            <a:r>
              <a:rPr lang="cs-CZ" dirty="0" err="1" smtClean="0"/>
              <a:t>Émické</a:t>
            </a:r>
            <a:r>
              <a:rPr lang="cs-CZ" dirty="0" smtClean="0"/>
              <a:t> jednotky: foném, morfém, lexém, </a:t>
            </a:r>
            <a:r>
              <a:rPr lang="cs-CZ" dirty="0" err="1" smtClean="0"/>
              <a:t>tagmém</a:t>
            </a:r>
            <a:r>
              <a:rPr lang="cs-CZ" dirty="0" smtClean="0"/>
              <a:t>, </a:t>
            </a:r>
            <a:r>
              <a:rPr lang="cs-CZ" dirty="0" err="1" smtClean="0"/>
              <a:t>moném</a:t>
            </a:r>
            <a:r>
              <a:rPr lang="cs-CZ" dirty="0" smtClean="0"/>
              <a:t>, sém, </a:t>
            </a:r>
            <a:r>
              <a:rPr lang="cs-CZ" dirty="0" err="1" smtClean="0"/>
              <a:t>semém</a:t>
            </a:r>
            <a:r>
              <a:rPr lang="cs-CZ" dirty="0" smtClean="0"/>
              <a:t>, … </a:t>
            </a:r>
          </a:p>
          <a:p>
            <a:pPr lvl="0"/>
            <a:r>
              <a:rPr lang="cs-CZ" dirty="0" smtClean="0">
                <a:solidFill>
                  <a:prstClr val="black"/>
                </a:solidFill>
              </a:rPr>
              <a:t>Nestandardní (lingvisticky hůře interpretovatelné) </a:t>
            </a:r>
          </a:p>
          <a:p>
            <a:pPr lvl="1"/>
            <a:r>
              <a:rPr lang="cs-CZ" dirty="0" err="1" smtClean="0">
                <a:solidFill>
                  <a:prstClr val="black"/>
                </a:solidFill>
              </a:rPr>
              <a:t>Hreb</a:t>
            </a:r>
            <a:r>
              <a:rPr lang="cs-CZ" dirty="0" smtClean="0">
                <a:solidFill>
                  <a:prstClr val="black"/>
                </a:solidFill>
              </a:rPr>
              <a:t>, délkový motiv, n-gram</a:t>
            </a:r>
          </a:p>
          <a:p>
            <a:pPr lvl="1"/>
            <a:r>
              <a:rPr lang="cs-CZ" dirty="0" smtClean="0">
                <a:solidFill>
                  <a:prstClr val="black"/>
                </a:solidFill>
              </a:rPr>
              <a:t>Řídí se stejnými zákonitostmi jako jednotky tradiční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Řídí se matematickým modelem</a:t>
            </a:r>
          </a:p>
          <a:p>
            <a:pPr lvl="1"/>
            <a:r>
              <a:rPr lang="cs-CZ" dirty="0" smtClean="0"/>
              <a:t>Příklad: slova </a:t>
            </a:r>
          </a:p>
          <a:p>
            <a:pPr lvl="1">
              <a:buNone/>
            </a:pPr>
            <a:endParaRPr lang="cs-CZ" dirty="0" smtClean="0"/>
          </a:p>
          <a:p>
            <a:pPr marL="449263" lvl="1" indent="180975" algn="just">
              <a:buNone/>
            </a:pPr>
            <a:r>
              <a:rPr lang="cs-CZ" i="1" dirty="0" smtClean="0"/>
              <a:t>Hurikán Maria je podle Národního střediska pro hurikány „extrémně nebezpečný“. Doprovází ho vítr s maximální rychlostí až 260 kilometrů v hodině. Je možné, že živel ještě zesílí. Přesto je ale pravděpodobné, že intenzita bouře bude v příštích dnech kolísat. V současné době se nachází severně od Jižní Ameriky a míří směrem na Portoriko. Lidé, které před týdnem zasáhl ničivý hurikán Irma, se právě připravují na úder hurikánu Maria.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4248472" cy="5069159"/>
          </a:xfrm>
        </p:spPr>
        <p:txBody>
          <a:bodyPr>
            <a:normAutofit/>
          </a:bodyPr>
          <a:lstStyle/>
          <a:p>
            <a:r>
              <a:rPr lang="cs-CZ" dirty="0" smtClean="0"/>
              <a:t>Četnosti slov v textu seřazené od nejfrekventovanějšího</a:t>
            </a:r>
          </a:p>
          <a:p>
            <a:r>
              <a:rPr lang="cs-CZ" dirty="0" smtClean="0"/>
              <a:t>Tendence: čím vyšší rank, tím nižší frekvence</a:t>
            </a:r>
          </a:p>
          <a:p>
            <a:r>
              <a:rPr lang="cs-CZ" dirty="0" smtClean="0"/>
              <a:t>Toto lze modelovat i graficky 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4499992" y="1268760"/>
          <a:ext cx="4248472" cy="5455920"/>
        </p:xfrm>
        <a:graphic>
          <a:graphicData uri="http://schemas.openxmlformats.org/drawingml/2006/table">
            <a:tbl>
              <a:tblPr/>
              <a:tblGrid>
                <a:gridCol w="1431682"/>
                <a:gridCol w="1485150"/>
                <a:gridCol w="1331640"/>
              </a:tblGrid>
              <a:tr h="557024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Pořadí (rank)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Slovo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Frekvence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být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hurikán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že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Maria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úder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od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připravovat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Amerika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06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Jednotky</a:t>
            </a:r>
            <a:endParaRPr lang="cs-CZ" dirty="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2906667224"/>
              </p:ext>
            </p:extLst>
          </p:nvPr>
        </p:nvGraphicFramePr>
        <p:xfrm>
          <a:off x="251520" y="1268760"/>
          <a:ext cx="856895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Rankovou</a:t>
            </a:r>
            <a:r>
              <a:rPr lang="cs-CZ" dirty="0" smtClean="0"/>
              <a:t> frekvenční distribuci jednotek je možno aproximovat mocninnou funkcí</a:t>
            </a:r>
          </a:p>
          <a:p>
            <a:r>
              <a:rPr lang="cs-CZ" dirty="0" smtClean="0"/>
              <a:t>Bylo dokázáno, že takto se chovají všechny jazykové jednotky </a:t>
            </a:r>
          </a:p>
          <a:p>
            <a:r>
              <a:rPr lang="cs-CZ" dirty="0" smtClean="0"/>
              <a:t>Mocninná funkce napovídá mocninné rozdělení, které je typické pro nestabilní systémy</a:t>
            </a:r>
          </a:p>
          <a:p>
            <a:r>
              <a:rPr lang="cs-CZ" dirty="0" smtClean="0"/>
              <a:t>Závěr: jazyk je průchodný, regenerativní systém, který je řízen zevnitř (proti tomu: normální rozdělení)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852</Words>
  <Application>Microsoft Office PowerPoint</Application>
  <PresentationFormat>Předvádění na obrazovce (4:3)</PresentationFormat>
  <Paragraphs>165</Paragraphs>
  <Slides>20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sady Office</vt:lpstr>
      <vt:lpstr>Jazyk</vt:lpstr>
      <vt:lpstr>Co je jazyk?</vt:lpstr>
      <vt:lpstr>Co je jazyk?</vt:lpstr>
      <vt:lpstr>Co je jazyk?</vt:lpstr>
      <vt:lpstr>Jednotky</vt:lpstr>
      <vt:lpstr>Jednotky</vt:lpstr>
      <vt:lpstr>Jednotky</vt:lpstr>
      <vt:lpstr>Jednotky</vt:lpstr>
      <vt:lpstr>Jednotky</vt:lpstr>
      <vt:lpstr>Vztahy</vt:lpstr>
      <vt:lpstr>Vztahy</vt:lpstr>
      <vt:lpstr>Vztahy</vt:lpstr>
      <vt:lpstr>Vztahy</vt:lpstr>
      <vt:lpstr>Jazyková pravidla</vt:lpstr>
      <vt:lpstr>Jazyková pravidla</vt:lpstr>
      <vt:lpstr>Jazyková pravidla</vt:lpstr>
      <vt:lpstr>Jazyk – komunikační model</vt:lpstr>
      <vt:lpstr>Jazyk – komunikační model</vt:lpstr>
      <vt:lpstr>Přístupy k jazyku</vt:lpstr>
      <vt:lpstr>Shrnutí – dva přístupy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Jazyk</dc:title>
  <dc:creator>Ivetka</dc:creator>
  <cp:lastModifiedBy>Ivetka</cp:lastModifiedBy>
  <cp:revision>22</cp:revision>
  <dcterms:created xsi:type="dcterms:W3CDTF">2017-09-18T15:06:41Z</dcterms:created>
  <dcterms:modified xsi:type="dcterms:W3CDTF">2017-09-24T15:22:31Z</dcterms:modified>
</cp:coreProperties>
</file>