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1" r:id="rId9"/>
    <p:sldId id="265" r:id="rId10"/>
    <p:sldId id="262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cj.osu.cz/vyzku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Lingvistika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Koncepce a disciplíny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5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– podle paradigmatu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Mladogramatická škola 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klonek 19. století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iachronní přístup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eterminismus fonetických zákonů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Strukturalistická </a:t>
            </a:r>
            <a:r>
              <a:rPr lang="cs-CZ" dirty="0">
                <a:solidFill>
                  <a:prstClr val="black"/>
                </a:solidFill>
              </a:rPr>
              <a:t>škola </a:t>
            </a:r>
            <a:endParaRPr lang="cs-CZ" dirty="0" smtClean="0">
              <a:solidFill>
                <a:prstClr val="black"/>
              </a:solidFill>
            </a:endParaRPr>
          </a:p>
          <a:p>
            <a:pPr lvl="1"/>
            <a:r>
              <a:rPr lang="cs-CZ" dirty="0">
                <a:solidFill>
                  <a:prstClr val="black"/>
                </a:solidFill>
              </a:rPr>
              <a:t>m</a:t>
            </a:r>
            <a:r>
              <a:rPr lang="cs-CZ" dirty="0" smtClean="0">
                <a:solidFill>
                  <a:prstClr val="black"/>
                </a:solidFill>
              </a:rPr>
              <a:t>eziválečné období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důraz na systém a funkci 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jazyk je „pružně stabilní“</a:t>
            </a:r>
          </a:p>
          <a:p>
            <a:pPr lvl="1"/>
            <a:r>
              <a:rPr lang="cs-CZ" dirty="0" err="1" smtClean="0">
                <a:solidFill>
                  <a:prstClr val="black"/>
                </a:solidFill>
              </a:rPr>
              <a:t>dichotomičnost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3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Lingvistika – podle paradigmatu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Pragmatický obrat</a:t>
            </a:r>
          </a:p>
          <a:p>
            <a:pPr lvl="1"/>
            <a:r>
              <a:rPr lang="cs-CZ" dirty="0" smtClean="0"/>
              <a:t>2. půle 20. století</a:t>
            </a:r>
          </a:p>
          <a:p>
            <a:pPr lvl="1"/>
            <a:r>
              <a:rPr lang="cs-CZ" dirty="0" smtClean="0"/>
              <a:t>souvisí se zájmem filosofie o vše přirozené</a:t>
            </a:r>
          </a:p>
          <a:p>
            <a:pPr lvl="1"/>
            <a:r>
              <a:rPr lang="cs-CZ" dirty="0" smtClean="0"/>
              <a:t>jazyk fungující v komunikační interakci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ekódování diskurzu: politický podtext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Kvantitativní obrat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okolo roku 2010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m</a:t>
            </a:r>
            <a:r>
              <a:rPr lang="cs-CZ" dirty="0" smtClean="0">
                <a:solidFill>
                  <a:prstClr val="black"/>
                </a:solidFill>
              </a:rPr>
              <a:t>etodologie přírodních věd („</a:t>
            </a:r>
            <a:r>
              <a:rPr lang="cs-CZ" dirty="0" err="1" smtClean="0">
                <a:solidFill>
                  <a:prstClr val="black"/>
                </a:solidFill>
              </a:rPr>
              <a:t>fyzikalismus</a:t>
            </a:r>
            <a:r>
              <a:rPr lang="cs-CZ" dirty="0" smtClean="0">
                <a:solidFill>
                  <a:prstClr val="black"/>
                </a:solidFill>
              </a:rPr>
              <a:t>“)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různé odnože (</a:t>
            </a:r>
            <a:r>
              <a:rPr lang="cs-CZ" dirty="0" err="1" smtClean="0">
                <a:solidFill>
                  <a:prstClr val="black"/>
                </a:solidFill>
              </a:rPr>
              <a:t>stylometrie</a:t>
            </a:r>
            <a:r>
              <a:rPr lang="cs-CZ" dirty="0" smtClean="0">
                <a:solidFill>
                  <a:prstClr val="black"/>
                </a:solidFill>
              </a:rPr>
              <a:t>; lexikální statistika; synergetika; kvantitativní versologie) </a:t>
            </a:r>
          </a:p>
          <a:p>
            <a:pPr lvl="1"/>
            <a:endParaRPr lang="cs-CZ" dirty="0" smtClean="0">
              <a:solidFill>
                <a:prstClr val="black"/>
              </a:solidFill>
            </a:endParaRPr>
          </a:p>
          <a:p>
            <a:pPr lvl="1"/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4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postavení: onomastika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Věda o vlastních jménech</a:t>
            </a:r>
          </a:p>
          <a:p>
            <a:r>
              <a:rPr lang="cs-CZ" dirty="0" smtClean="0"/>
              <a:t>Na pomezí historie, lingvistiky a geografie – různorodá metodologie a přístupy</a:t>
            </a:r>
          </a:p>
          <a:p>
            <a:r>
              <a:rPr lang="cs-CZ" dirty="0" smtClean="0"/>
              <a:t>Dnes: lingvistická disciplína (speciální jazykový systém – tzv. </a:t>
            </a:r>
            <a:r>
              <a:rPr lang="cs-CZ" dirty="0" err="1" smtClean="0"/>
              <a:t>parasystém</a:t>
            </a:r>
            <a:r>
              <a:rPr lang="cs-CZ" dirty="0" smtClean="0"/>
              <a:t> –, který se vyznačuje vysokou slovotvornou produktivitou)</a:t>
            </a:r>
          </a:p>
          <a:p>
            <a:pPr lvl="1"/>
            <a:r>
              <a:rPr lang="cs-CZ" i="1" dirty="0" smtClean="0"/>
              <a:t>Václav, Vašek, Vašíček, Vašica, Venca, Vaněk, Beneš, Vašků, </a:t>
            </a:r>
            <a:r>
              <a:rPr lang="cs-CZ" i="1" dirty="0" err="1" smtClean="0"/>
              <a:t>Vaškůj</a:t>
            </a:r>
            <a:r>
              <a:rPr lang="cs-CZ" i="1" dirty="0" smtClean="0"/>
              <a:t>, … 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Zkoumány též politické a kulturní aspekty </a:t>
            </a:r>
            <a:r>
              <a:rPr lang="cs-CZ" dirty="0" err="1" smtClean="0">
                <a:solidFill>
                  <a:prstClr val="black"/>
                </a:solidFill>
              </a:rPr>
              <a:t>onymie</a:t>
            </a:r>
            <a:r>
              <a:rPr lang="cs-CZ" dirty="0" smtClean="0">
                <a:solidFill>
                  <a:prstClr val="black"/>
                </a:solidFill>
              </a:rPr>
              <a:t> (kolonizace prostoru)</a:t>
            </a:r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54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Lingvistika – rozdělena v dualitách (obsah vs. </a:t>
            </a:r>
            <a:r>
              <a:rPr lang="cs-CZ" dirty="0"/>
              <a:t>f</a:t>
            </a:r>
            <a:r>
              <a:rPr lang="cs-CZ" dirty="0" smtClean="0"/>
              <a:t>orma)</a:t>
            </a:r>
          </a:p>
          <a:p>
            <a:r>
              <a:rPr lang="cs-CZ" dirty="0" smtClean="0"/>
              <a:t>Disciplíny jazykových plány součástí standardních vysokoškolských osnov</a:t>
            </a:r>
          </a:p>
          <a:p>
            <a:r>
              <a:rPr lang="cs-CZ" dirty="0" smtClean="0"/>
              <a:t>Paradigmatické zaměření určováno katedrami</a:t>
            </a:r>
          </a:p>
          <a:p>
            <a:pPr lvl="1"/>
            <a:r>
              <a:rPr lang="cs-CZ" dirty="0">
                <a:hlinkClick r:id="rId2"/>
              </a:rPr>
              <a:t>http://kcj.osu.cz/vyzkum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solidFill>
                  <a:prstClr val="black"/>
                </a:solidFill>
              </a:rPr>
              <a:t>Rostoucí vliv interdisciplinárních oborů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Obecná tendence ke kvantifikaci výsledků a intersubjektivitě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6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lingvistika?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Věda o jazyce – co je věda a co je jazyk?</a:t>
            </a:r>
          </a:p>
          <a:p>
            <a:pPr lvl="1"/>
            <a:endParaRPr lang="cs-CZ" dirty="0"/>
          </a:p>
          <a:p>
            <a:pPr marL="0" indent="0" algn="just">
              <a:buNone/>
            </a:pPr>
            <a:r>
              <a:rPr lang="en-US" i="1" dirty="0" err="1"/>
              <a:t>Neurath</a:t>
            </a:r>
            <a:r>
              <a:rPr lang="en-US" i="1" dirty="0"/>
              <a:t> has likened science to a boat which, if we are to rebuild it, we must rebuild plank by </a:t>
            </a:r>
            <a:r>
              <a:rPr lang="en-US" i="1" dirty="0" smtClean="0"/>
              <a:t>plank</a:t>
            </a:r>
            <a:r>
              <a:rPr lang="cs-CZ" i="1" dirty="0"/>
              <a:t> </a:t>
            </a:r>
            <a:r>
              <a:rPr lang="en-US" i="1" dirty="0" smtClean="0"/>
              <a:t>while </a:t>
            </a:r>
            <a:r>
              <a:rPr lang="en-US" i="1" dirty="0"/>
              <a:t>staying afloat in it</a:t>
            </a:r>
            <a:r>
              <a:rPr lang="en-US" i="1" dirty="0" smtClean="0"/>
              <a:t>.</a:t>
            </a:r>
            <a:r>
              <a:rPr lang="cs-CZ" i="1" dirty="0" smtClean="0"/>
              <a:t> (…) </a:t>
            </a:r>
            <a:r>
              <a:rPr lang="en-US" i="1" dirty="0" smtClean="0"/>
              <a:t>Moreover </a:t>
            </a:r>
            <a:r>
              <a:rPr lang="en-US" i="1" dirty="0"/>
              <a:t>there is no evident reason to depend, for improvements of </a:t>
            </a:r>
            <a:r>
              <a:rPr lang="en-US" i="1" dirty="0" smtClean="0"/>
              <a:t>our</a:t>
            </a:r>
            <a:r>
              <a:rPr lang="cs-CZ" i="1" dirty="0" smtClean="0"/>
              <a:t> </a:t>
            </a:r>
            <a:r>
              <a:rPr lang="en-US" i="1" dirty="0" smtClean="0"/>
              <a:t>conceptual </a:t>
            </a:r>
            <a:r>
              <a:rPr lang="en-US" i="1" dirty="0"/>
              <a:t>apparatus, upon emended re-enactments of genesis. Continued evolution, sped </a:t>
            </a:r>
            <a:r>
              <a:rPr lang="en-US" i="1" dirty="0" smtClean="0"/>
              <a:t>and</a:t>
            </a:r>
            <a:r>
              <a:rPr lang="cs-CZ" i="1" dirty="0" smtClean="0"/>
              <a:t> </a:t>
            </a:r>
            <a:r>
              <a:rPr lang="en-US" i="1" dirty="0" smtClean="0"/>
              <a:t>guided </a:t>
            </a:r>
            <a:r>
              <a:rPr lang="en-US" i="1" dirty="0"/>
              <a:t>by creative imagination, has served science better</a:t>
            </a:r>
            <a:r>
              <a:rPr lang="en-US" i="1" dirty="0" smtClean="0"/>
              <a:t>.</a:t>
            </a:r>
            <a:endParaRPr lang="cs-CZ" i="1" dirty="0"/>
          </a:p>
          <a:p>
            <a:pPr marL="0" indent="0" algn="r">
              <a:buNone/>
            </a:pPr>
            <a:r>
              <a:rPr lang="cs-CZ" dirty="0" smtClean="0"/>
              <a:t>(</a:t>
            </a:r>
            <a:r>
              <a:rPr lang="cs-CZ" dirty="0" err="1" smtClean="0"/>
              <a:t>Willard</a:t>
            </a:r>
            <a:r>
              <a:rPr lang="cs-CZ" dirty="0" smtClean="0"/>
              <a:t> </a:t>
            </a:r>
            <a:r>
              <a:rPr lang="cs-CZ" dirty="0" err="1" smtClean="0"/>
              <a:t>Quine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7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jako 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Věda je soubor teorií, na jejichž základě lze testovat hypotézy. </a:t>
            </a:r>
          </a:p>
          <a:p>
            <a:pPr lvl="1"/>
            <a:r>
              <a:rPr lang="cs-CZ" i="1" dirty="0" smtClean="0"/>
              <a:t>V průběhu 19. století přibývají v české poezie jambické verše. </a:t>
            </a:r>
          </a:p>
          <a:p>
            <a:pPr lvl="1"/>
            <a:r>
              <a:rPr lang="cs-CZ" i="1" dirty="0" smtClean="0"/>
              <a:t>Souhláskové shluky se chovají jako jiné jazykové jednotky. </a:t>
            </a:r>
          </a:p>
          <a:p>
            <a:pPr lvl="1"/>
            <a:r>
              <a:rPr lang="cs-CZ" i="1" dirty="0" smtClean="0"/>
              <a:t>Sbírka Františka Halase A co? je na základě daných ukazatelů podobnější jeho prvním básnickým textům, než sbírkám ze 40. let. </a:t>
            </a:r>
          </a:p>
          <a:p>
            <a:pPr lvl="1"/>
            <a:r>
              <a:rPr lang="cs-CZ" i="1" dirty="0" smtClean="0"/>
              <a:t>Čím je slovo častější, tím je </a:t>
            </a:r>
            <a:r>
              <a:rPr lang="cs-CZ" i="1" dirty="0" err="1" smtClean="0"/>
              <a:t>vícevýznamovější</a:t>
            </a:r>
            <a:r>
              <a:rPr lang="cs-CZ" i="1" dirty="0" smtClean="0"/>
              <a:t>.</a:t>
            </a:r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85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jako 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Science – </a:t>
            </a:r>
            <a:r>
              <a:rPr lang="cs-CZ" dirty="0" err="1" smtClean="0"/>
              <a:t>humanities</a:t>
            </a:r>
            <a:r>
              <a:rPr lang="cs-CZ" dirty="0" smtClean="0"/>
              <a:t> –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sciences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Scientists</a:t>
            </a:r>
            <a:r>
              <a:rPr lang="cs-CZ" dirty="0" smtClean="0"/>
              <a:t> – </a:t>
            </a:r>
            <a:r>
              <a:rPr lang="cs-CZ" dirty="0" err="1" smtClean="0"/>
              <a:t>scholars</a:t>
            </a:r>
            <a:endParaRPr lang="cs-CZ" dirty="0" smtClean="0"/>
          </a:p>
          <a:p>
            <a:r>
              <a:rPr lang="cs-CZ" dirty="0" smtClean="0"/>
              <a:t>Lingvistika (jazykověda) – filologie </a:t>
            </a:r>
          </a:p>
          <a:p>
            <a:pPr lvl="1"/>
            <a:r>
              <a:rPr lang="cs-CZ" dirty="0" smtClean="0"/>
              <a:t>lat. lingua, </a:t>
            </a:r>
            <a:r>
              <a:rPr lang="cs-CZ" dirty="0" err="1" smtClean="0"/>
              <a:t>ae</a:t>
            </a:r>
            <a:r>
              <a:rPr lang="cs-CZ" dirty="0" smtClean="0"/>
              <a:t>, f. = jazyk 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ohemistika, romanistika, anglistika, amerikanistika, germanistika, </a:t>
            </a:r>
            <a:r>
              <a:rPr lang="cs-CZ" dirty="0" err="1" smtClean="0"/>
              <a:t>koreanistika</a:t>
            </a:r>
            <a:r>
              <a:rPr lang="cs-CZ" dirty="0" smtClean="0"/>
              <a:t>, japanistika, polonistika, rusistika, hispanistika, </a:t>
            </a:r>
            <a:r>
              <a:rPr lang="cs-CZ" dirty="0" err="1" smtClean="0"/>
              <a:t>lusitanistika</a:t>
            </a:r>
            <a:r>
              <a:rPr lang="cs-CZ" dirty="0" smtClean="0"/>
              <a:t>, sinologie; slavistika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0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– disciplíny podle vrstev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Fonetika a fonologie (hláska vs. </a:t>
            </a:r>
            <a:r>
              <a:rPr lang="cs-CZ" dirty="0"/>
              <a:t>f</a:t>
            </a:r>
            <a:r>
              <a:rPr lang="cs-CZ" dirty="0" smtClean="0"/>
              <a:t>oném); ortografie (grafém)</a:t>
            </a:r>
          </a:p>
          <a:p>
            <a:r>
              <a:rPr lang="cs-CZ" dirty="0" smtClean="0"/>
              <a:t>Morfologie (morfém vs. morf); morfematika</a:t>
            </a:r>
          </a:p>
          <a:p>
            <a:r>
              <a:rPr lang="cs-CZ" dirty="0" smtClean="0"/>
              <a:t>Slovotvorba (</a:t>
            </a:r>
            <a:r>
              <a:rPr lang="cs-CZ" dirty="0" err="1" smtClean="0"/>
              <a:t>derivatologie</a:t>
            </a:r>
            <a:r>
              <a:rPr lang="cs-CZ" dirty="0"/>
              <a:t> </a:t>
            </a:r>
            <a:r>
              <a:rPr lang="cs-CZ" dirty="0" smtClean="0"/>
              <a:t>– ?)</a:t>
            </a:r>
          </a:p>
          <a:p>
            <a:r>
              <a:rPr lang="cs-CZ" dirty="0" smtClean="0"/>
              <a:t>Lexikologie (lexém, lexikální jednotka); lexikografie</a:t>
            </a:r>
          </a:p>
          <a:p>
            <a:r>
              <a:rPr lang="cs-CZ" dirty="0" smtClean="0"/>
              <a:t>Syntax</a:t>
            </a:r>
          </a:p>
          <a:p>
            <a:r>
              <a:rPr lang="cs-CZ" dirty="0" smtClean="0"/>
              <a:t>Textová lingvistika; textologie (2 významy) </a:t>
            </a:r>
          </a:p>
          <a:p>
            <a:r>
              <a:rPr lang="cs-CZ" dirty="0" smtClean="0"/>
              <a:t>Stylistika; </a:t>
            </a:r>
            <a:r>
              <a:rPr lang="cs-CZ" dirty="0" err="1" smtClean="0"/>
              <a:t>stylometrie</a:t>
            </a:r>
            <a:endParaRPr lang="cs-CZ" dirty="0" smtClean="0"/>
          </a:p>
          <a:p>
            <a:r>
              <a:rPr lang="cs-CZ" dirty="0" err="1" smtClean="0"/>
              <a:t>Pragmalingvistika</a:t>
            </a:r>
            <a:r>
              <a:rPr lang="cs-CZ" dirty="0" smtClean="0"/>
              <a:t> (?)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2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– disciplíny podle vrstev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4200" i="1" dirty="0"/>
              <a:t>Policie byla do obchodního centra zavolána krátce před osmou hodinou večer místního času kvůli šarvátce dvou skupin mužů, při níž byla rozstříknuta </a:t>
            </a:r>
            <a:r>
              <a:rPr lang="cs-CZ" sz="4200" i="1" dirty="0" smtClean="0"/>
              <a:t>„škodlivá látka“. </a:t>
            </a:r>
            <a:r>
              <a:rPr lang="cs-CZ" sz="4200" i="1" dirty="0"/>
              <a:t>Všichni poté utekli</a:t>
            </a:r>
            <a:r>
              <a:rPr lang="cs-CZ" sz="4200" i="1" dirty="0" smtClean="0"/>
              <a:t>.</a:t>
            </a:r>
          </a:p>
          <a:p>
            <a:pPr marL="0" indent="0">
              <a:buNone/>
            </a:pPr>
            <a:endParaRPr lang="cs-CZ" sz="4200" i="1" dirty="0"/>
          </a:p>
          <a:p>
            <a:r>
              <a:rPr lang="cs-CZ" sz="4200" dirty="0" smtClean="0"/>
              <a:t>Slovo základové od výrazu ,,škodlivá“</a:t>
            </a:r>
          </a:p>
          <a:p>
            <a:r>
              <a:rPr lang="cs-CZ" sz="4200" dirty="0" smtClean="0"/>
              <a:t>Mluvnické kategorie výrazu ,,místního“</a:t>
            </a:r>
          </a:p>
          <a:p>
            <a:r>
              <a:rPr lang="cs-CZ" sz="4200" dirty="0" smtClean="0"/>
              <a:t>Funkční styl úryvku</a:t>
            </a:r>
          </a:p>
          <a:p>
            <a:r>
              <a:rPr lang="cs-CZ" sz="4200" dirty="0" err="1" smtClean="0"/>
              <a:t>Větněčlenský</a:t>
            </a:r>
            <a:r>
              <a:rPr lang="cs-CZ" sz="4200" dirty="0" smtClean="0"/>
              <a:t> rozbor věty „všichni poté utekli“</a:t>
            </a:r>
          </a:p>
          <a:p>
            <a:r>
              <a:rPr lang="cs-CZ" sz="4200" dirty="0"/>
              <a:t>Míra aktivity uvedeného </a:t>
            </a:r>
            <a:r>
              <a:rPr lang="cs-CZ" sz="4200" dirty="0" smtClean="0"/>
              <a:t>textu</a:t>
            </a:r>
          </a:p>
          <a:p>
            <a:r>
              <a:rPr lang="cs-CZ" sz="4200" dirty="0" smtClean="0"/>
              <a:t>Roz-</a:t>
            </a:r>
            <a:r>
              <a:rPr lang="cs-CZ" sz="4200" dirty="0" err="1" smtClean="0"/>
              <a:t>střík</a:t>
            </a:r>
            <a:r>
              <a:rPr lang="cs-CZ" sz="4200" dirty="0" smtClean="0"/>
              <a:t>-nu-t-a</a:t>
            </a:r>
            <a:endParaRPr lang="cs-CZ" sz="4200" dirty="0"/>
          </a:p>
          <a:p>
            <a:r>
              <a:rPr lang="cs-CZ" sz="4200" dirty="0" smtClean="0"/>
              <a:t>Význam výrazu ,,policie“</a:t>
            </a:r>
          </a:p>
          <a:p>
            <a:r>
              <a:rPr lang="cs-CZ" sz="4200" dirty="0" smtClean="0"/>
              <a:t>/</a:t>
            </a:r>
            <a:r>
              <a:rPr lang="cs-CZ" sz="4200" dirty="0" err="1" smtClean="0"/>
              <a:t>obxodňího</a:t>
            </a:r>
            <a:r>
              <a:rPr lang="cs-CZ" sz="4200" dirty="0" smtClean="0"/>
              <a:t>/</a:t>
            </a:r>
          </a:p>
          <a:p>
            <a:r>
              <a:rPr lang="cs-CZ" sz="4200" dirty="0" smtClean="0"/>
              <a:t>Užití uvozovek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7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– disciplíny podle vrstev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Slovo základové od výrazu ,,škodlivá“</a:t>
            </a:r>
          </a:p>
          <a:p>
            <a:r>
              <a:rPr lang="cs-CZ" dirty="0"/>
              <a:t>Mluvnické kategorie výrazu ,,místního“</a:t>
            </a:r>
          </a:p>
          <a:p>
            <a:r>
              <a:rPr lang="cs-CZ" dirty="0"/>
              <a:t>Funkční styl úryvku</a:t>
            </a:r>
          </a:p>
          <a:p>
            <a:r>
              <a:rPr lang="cs-CZ" dirty="0" err="1"/>
              <a:t>Větněčlenský</a:t>
            </a:r>
            <a:r>
              <a:rPr lang="cs-CZ" dirty="0"/>
              <a:t> rozbor věty „všichni poté utekli“</a:t>
            </a:r>
          </a:p>
          <a:p>
            <a:r>
              <a:rPr lang="cs-CZ" dirty="0"/>
              <a:t>Míra aktivity uvedeného textu</a:t>
            </a:r>
          </a:p>
          <a:p>
            <a:r>
              <a:rPr lang="cs-CZ" dirty="0"/>
              <a:t>Roz-</a:t>
            </a:r>
            <a:r>
              <a:rPr lang="cs-CZ" dirty="0" err="1"/>
              <a:t>střík</a:t>
            </a:r>
            <a:r>
              <a:rPr lang="cs-CZ" dirty="0"/>
              <a:t>-nu-t-a</a:t>
            </a:r>
          </a:p>
          <a:p>
            <a:r>
              <a:rPr lang="cs-CZ" dirty="0"/>
              <a:t>Význam výrazu ,,policie“</a:t>
            </a:r>
          </a:p>
          <a:p>
            <a:r>
              <a:rPr lang="cs-CZ" dirty="0"/>
              <a:t>/</a:t>
            </a:r>
            <a:r>
              <a:rPr lang="cs-CZ" dirty="0" err="1"/>
              <a:t>obxodňího</a:t>
            </a:r>
            <a:r>
              <a:rPr lang="cs-CZ" dirty="0"/>
              <a:t>/</a:t>
            </a:r>
          </a:p>
          <a:p>
            <a:r>
              <a:rPr lang="cs-CZ" dirty="0"/>
              <a:t>Užití uvozovek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Slovotvorba</a:t>
            </a:r>
          </a:p>
          <a:p>
            <a:endParaRPr lang="cs-CZ" dirty="0"/>
          </a:p>
          <a:p>
            <a:r>
              <a:rPr lang="cs-CZ" dirty="0" smtClean="0"/>
              <a:t>Morfologie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 smtClean="0"/>
              <a:t>Stylistika</a:t>
            </a:r>
          </a:p>
          <a:p>
            <a:r>
              <a:rPr lang="cs-CZ" dirty="0" smtClean="0"/>
              <a:t>Syntax</a:t>
            </a:r>
          </a:p>
          <a:p>
            <a:endParaRPr lang="cs-CZ" dirty="0"/>
          </a:p>
          <a:p>
            <a:r>
              <a:rPr lang="cs-CZ" dirty="0" err="1" smtClean="0"/>
              <a:t>Stylometrie</a:t>
            </a:r>
            <a:endParaRPr lang="cs-CZ" dirty="0" smtClean="0"/>
          </a:p>
          <a:p>
            <a:endParaRPr lang="cs-CZ" sz="1600" dirty="0" smtClean="0"/>
          </a:p>
          <a:p>
            <a:r>
              <a:rPr lang="cs-CZ" dirty="0" smtClean="0"/>
              <a:t>Morfematika</a:t>
            </a:r>
          </a:p>
          <a:p>
            <a:r>
              <a:rPr lang="cs-CZ" dirty="0" smtClean="0"/>
              <a:t>Lexikologie; lexikografie</a:t>
            </a:r>
          </a:p>
          <a:p>
            <a:r>
              <a:rPr lang="cs-CZ" dirty="0" smtClean="0"/>
              <a:t>Fonetika</a:t>
            </a:r>
          </a:p>
          <a:p>
            <a:r>
              <a:rPr lang="cs-CZ" dirty="0" smtClean="0"/>
              <a:t>Ortografie; syntax; stylistika; </a:t>
            </a:r>
            <a:r>
              <a:rPr lang="cs-CZ" dirty="0" err="1" smtClean="0"/>
              <a:t>pragmalingvistika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9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– disciplíny „pomezní“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Míří za hranice jazykovědy; jejich cílem není jen popis jazyka, ale jeho uvedení do širšího kontextu</a:t>
            </a:r>
          </a:p>
          <a:p>
            <a:pPr lvl="1"/>
            <a:r>
              <a:rPr lang="cs-CZ" sz="3200" dirty="0" err="1" smtClean="0"/>
              <a:t>Pragmalingvistika</a:t>
            </a:r>
            <a:r>
              <a:rPr lang="cs-CZ" sz="3200" dirty="0" smtClean="0"/>
              <a:t> (jazyk + přirozený svět) </a:t>
            </a:r>
          </a:p>
          <a:p>
            <a:pPr lvl="1"/>
            <a:r>
              <a:rPr lang="cs-CZ" sz="3200" dirty="0" smtClean="0"/>
              <a:t>Sociolingvistika (jazyk + společnost) </a:t>
            </a:r>
          </a:p>
          <a:p>
            <a:pPr lvl="1"/>
            <a:r>
              <a:rPr lang="cs-CZ" sz="3200" dirty="0" smtClean="0"/>
              <a:t>Psycholingvistika (jazyk + duševno) </a:t>
            </a:r>
          </a:p>
          <a:p>
            <a:pPr lvl="1"/>
            <a:r>
              <a:rPr lang="cs-CZ" sz="3200" dirty="0" smtClean="0"/>
              <a:t>Neurolingvistika (jazyk + medicína)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302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– disciplíny „pomezní“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cs-CZ" dirty="0" smtClean="0"/>
              <a:t>Příklady hypotéz</a:t>
            </a:r>
          </a:p>
          <a:p>
            <a:pPr lvl="1"/>
            <a:r>
              <a:rPr lang="cs-CZ" dirty="0" smtClean="0"/>
              <a:t>Bostonská angličtina je bližší standardní angličtině britské než americké.</a:t>
            </a:r>
          </a:p>
          <a:p>
            <a:pPr lvl="1"/>
            <a:r>
              <a:rPr lang="cs-CZ" dirty="0" smtClean="0"/>
              <a:t>Čím je obrat v jazyce delší, tím je zdvořilejší.</a:t>
            </a:r>
          </a:p>
          <a:p>
            <a:pPr lvl="1"/>
            <a:r>
              <a:rPr lang="cs-CZ" dirty="0" smtClean="0"/>
              <a:t>Tzv. slovní salát se neřídí v jazyce obvyklou </a:t>
            </a:r>
            <a:r>
              <a:rPr lang="cs-CZ" dirty="0" err="1" smtClean="0"/>
              <a:t>rankovou</a:t>
            </a:r>
            <a:r>
              <a:rPr lang="cs-CZ" dirty="0" smtClean="0"/>
              <a:t> frekvenční distribucí. </a:t>
            </a:r>
          </a:p>
          <a:p>
            <a:pPr lvl="1"/>
            <a:r>
              <a:rPr lang="cs-CZ" dirty="0" smtClean="0"/>
              <a:t>Jazyk má, podobně jako lidský mozek, schopnost </a:t>
            </a:r>
            <a:r>
              <a:rPr lang="cs-CZ" dirty="0" err="1" smtClean="0"/>
              <a:t>autoregenerace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Archaická nářečí se v českém prostředí udržují v nepřístupných oblastech.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7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706</Words>
  <Application>Microsoft Office PowerPoint</Application>
  <PresentationFormat>Předvádění na obrazovce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Lingvistika</vt:lpstr>
      <vt:lpstr>Co je lingvistika?</vt:lpstr>
      <vt:lpstr>Lingvistika jako věda</vt:lpstr>
      <vt:lpstr>Lingvistika jako věda</vt:lpstr>
      <vt:lpstr>Lingvistika – disciplíny podle vrstev</vt:lpstr>
      <vt:lpstr>Lingvistika – disciplíny podle vrstev</vt:lpstr>
      <vt:lpstr>Lingvistika – disciplíny podle vrstev</vt:lpstr>
      <vt:lpstr>Lingvistika – disciplíny „pomezní“</vt:lpstr>
      <vt:lpstr>Lingvistika – disciplíny „pomezní“</vt:lpstr>
      <vt:lpstr>Lingvistika – podle paradigmatu</vt:lpstr>
      <vt:lpstr>Lingvistika – podle paradigmatu</vt:lpstr>
      <vt:lpstr>Specifické postavení: onomastika</vt:lpstr>
      <vt:lpstr>Shrnutí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Lingvistika</dc:title>
  <dc:creator>Ivetka</dc:creator>
  <cp:lastModifiedBy>KCL</cp:lastModifiedBy>
  <cp:revision>19</cp:revision>
  <dcterms:created xsi:type="dcterms:W3CDTF">2017-09-24T10:16:28Z</dcterms:created>
  <dcterms:modified xsi:type="dcterms:W3CDTF">2017-11-13T16:16:58Z</dcterms:modified>
</cp:coreProperties>
</file>