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7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10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670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001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976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693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943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63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4133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6071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109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469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8772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8B73-A1A3-4DBA-A770-8B15D500FB13}" type="datetimeFigureOut">
              <a:rPr lang="cs-CZ" smtClean="0"/>
              <a:pPr/>
              <a:t>26.10.2017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8BDF9-E44C-43EB-8F5E-A626C51FB36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482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hyperlink" Target="http://ssjc.ujc.ca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idla.cz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Čeština: lingvistický pohled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stratifikace a kodifikace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4306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Slovníky </a:t>
            </a:r>
          </a:p>
          <a:p>
            <a:pPr lvl="1"/>
            <a:r>
              <a:rPr lang="cs-CZ" dirty="0" smtClean="0"/>
              <a:t>Slovník spisovného jazyka českého (SSJČ; původně </a:t>
            </a:r>
            <a:r>
              <a:rPr lang="cs-CZ" dirty="0"/>
              <a:t>4 sv., 1960–1971): </a:t>
            </a:r>
            <a:r>
              <a:rPr lang="cs-CZ" dirty="0">
                <a:hlinkClick r:id="rId2"/>
              </a:rPr>
              <a:t>http://ssjc.ujc.cas.cz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Slovník spisovné češtiny pro školu </a:t>
            </a:r>
            <a:r>
              <a:rPr lang="cs-CZ" dirty="0"/>
              <a:t>a </a:t>
            </a:r>
            <a:r>
              <a:rPr lang="cs-CZ" dirty="0" smtClean="0"/>
              <a:t>veřejnost </a:t>
            </a:r>
            <a:r>
              <a:rPr lang="cs-CZ" dirty="0"/>
              <a:t>(SSČ; 1978): </a:t>
            </a:r>
            <a:r>
              <a:rPr lang="cs-CZ" dirty="0">
                <a:hlinkClick r:id="rId3"/>
              </a:rPr>
              <a:t>http://prirucka.ujc.cas.cz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Nový akademický slovník </a:t>
            </a:r>
            <a:r>
              <a:rPr lang="cs-CZ" dirty="0"/>
              <a:t>cizích slov (NASCS</a:t>
            </a:r>
            <a:r>
              <a:rPr lang="cs-CZ"/>
              <a:t>; </a:t>
            </a:r>
            <a:r>
              <a:rPr lang="cs-CZ" smtClean="0"/>
              <a:t>1995</a:t>
            </a:r>
            <a:r>
              <a:rPr lang="cs-CZ" dirty="0"/>
              <a:t>): </a:t>
            </a:r>
            <a:r>
              <a:rPr lang="cs-CZ" dirty="0">
                <a:hlinkClick r:id="rId3"/>
              </a:rPr>
              <a:t>http://prirucka.ujc.cas.cz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Pravidla českého pravopisu (PČP; 1993) </a:t>
            </a:r>
            <a:r>
              <a:rPr lang="cs-CZ" dirty="0"/>
              <a:t>s Dodatkem (1994): </a:t>
            </a:r>
            <a:r>
              <a:rPr lang="cs-CZ" dirty="0">
                <a:hlinkClick r:id="rId4"/>
              </a:rPr>
              <a:t>https://www.pravidla.cz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035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Jazykové příručky</a:t>
            </a:r>
          </a:p>
          <a:p>
            <a:pPr lvl="1"/>
            <a:r>
              <a:rPr lang="cs-CZ" dirty="0" smtClean="0"/>
              <a:t>Akademická mluvnice češtiny (3 díly; 1987) </a:t>
            </a:r>
          </a:p>
          <a:p>
            <a:pPr lvl="1"/>
            <a:r>
              <a:rPr lang="cs-CZ" dirty="0" smtClean="0"/>
              <a:t>Příruční mluvnice češtiny (2002)</a:t>
            </a:r>
          </a:p>
          <a:p>
            <a:pPr lvl="1"/>
            <a:r>
              <a:rPr lang="cs-CZ" dirty="0" smtClean="0"/>
              <a:t>Výslovnost spisovné češtiny (2 díly; 1978)</a:t>
            </a:r>
          </a:p>
          <a:p>
            <a:pPr lvl="1"/>
            <a:endParaRPr lang="cs-CZ" dirty="0" smtClean="0"/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Internetová </a:t>
            </a:r>
            <a:r>
              <a:rPr lang="cs-CZ" dirty="0">
                <a:solidFill>
                  <a:prstClr val="black"/>
                </a:solidFill>
              </a:rPr>
              <a:t>jazyková příručka: </a:t>
            </a:r>
            <a:r>
              <a:rPr lang="cs-CZ" dirty="0">
                <a:solidFill>
                  <a:prstClr val="black"/>
                </a:solidFill>
                <a:hlinkClick r:id="rId2"/>
              </a:rPr>
              <a:t>http://prirucka.ujc.cas.cz</a:t>
            </a:r>
            <a:r>
              <a:rPr lang="cs-CZ" dirty="0" smtClean="0">
                <a:solidFill>
                  <a:prstClr val="black"/>
                </a:solidFill>
                <a:hlinkClick r:id="rId2"/>
              </a:rPr>
              <a:t>/</a:t>
            </a:r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Akademická příručka českého jazyka (2014): výkladová část Internetové jazykové příručky</a:t>
            </a:r>
            <a:endParaRPr lang="cs-CZ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749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cs-CZ" dirty="0" smtClean="0"/>
              <a:t>Typologické a genetické zařazení češtiny</a:t>
            </a:r>
          </a:p>
          <a:p>
            <a:r>
              <a:rPr lang="cs-CZ" dirty="0" smtClean="0"/>
              <a:t>Různé přístupy ke stratifikaci</a:t>
            </a:r>
          </a:p>
          <a:p>
            <a:r>
              <a:rPr lang="cs-CZ" dirty="0" smtClean="0"/>
              <a:t>Stratifikace češtiny: útvary strukturní a nestrukturní</a:t>
            </a:r>
          </a:p>
          <a:p>
            <a:r>
              <a:rPr lang="cs-CZ" dirty="0" smtClean="0"/>
              <a:t>Úzus – norma – kodifikace</a:t>
            </a:r>
          </a:p>
          <a:p>
            <a:r>
              <a:rPr lang="cs-CZ" dirty="0" smtClean="0"/>
              <a:t>Čeština na rozhraní dvou postojů</a:t>
            </a:r>
          </a:p>
          <a:p>
            <a:r>
              <a:rPr lang="cs-CZ" dirty="0" smtClean="0"/>
              <a:t>Teorie jazykové kultury </a:t>
            </a:r>
          </a:p>
          <a:p>
            <a:r>
              <a:rPr lang="cs-CZ" dirty="0" smtClean="0"/>
              <a:t>Kodifikační příručky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170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Geneticky: západoslovanský jazyk </a:t>
            </a:r>
          </a:p>
          <a:p>
            <a:r>
              <a:rPr lang="cs-CZ" dirty="0" smtClean="0"/>
              <a:t>Typologicky: flexivní jazyk </a:t>
            </a:r>
          </a:p>
          <a:p>
            <a:r>
              <a:rPr lang="cs-CZ" dirty="0"/>
              <a:t>Adstrát: němčina </a:t>
            </a:r>
          </a:p>
          <a:p>
            <a:pPr marL="457200" lvl="1" indent="0">
              <a:buNone/>
            </a:pPr>
            <a:r>
              <a:rPr lang="cs-CZ" i="1" dirty="0"/>
              <a:t>Mluvil jsem o těch zvířatech v té ZOO.</a:t>
            </a:r>
          </a:p>
          <a:p>
            <a:pPr marL="457200" lvl="1" indent="0">
              <a:buNone/>
            </a:pPr>
            <a:r>
              <a:rPr lang="cs-CZ" i="1" dirty="0"/>
              <a:t>dobýt města / dobýt město</a:t>
            </a:r>
          </a:p>
          <a:p>
            <a:r>
              <a:rPr lang="cs-CZ" dirty="0" smtClean="0"/>
              <a:t>Interference</a:t>
            </a:r>
          </a:p>
          <a:p>
            <a:pPr marL="457200" lvl="1" indent="0">
              <a:buNone/>
            </a:pPr>
            <a:r>
              <a:rPr lang="cs-CZ" i="1" dirty="0" smtClean="0"/>
              <a:t>Mějte hezký den! </a:t>
            </a:r>
          </a:p>
          <a:p>
            <a:pPr marL="457200" lvl="1" indent="0">
              <a:buNone/>
            </a:pPr>
            <a:r>
              <a:rPr lang="cs-CZ" i="1" dirty="0" smtClean="0"/>
              <a:t>Omlouvám se Vám, že Vás ruším.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n</a:t>
            </a:r>
            <a:r>
              <a:rPr lang="cs-CZ" dirty="0" smtClean="0">
                <a:solidFill>
                  <a:prstClr val="black"/>
                </a:solidFill>
              </a:rPr>
              <a:t>ení, jako žádný vyspělý jazyk, útvarem jednolitým</a:t>
            </a:r>
            <a:endParaRPr lang="cs-CZ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cs-CZ" i="1" dirty="0" smtClean="0"/>
          </a:p>
          <a:p>
            <a:pPr marL="457200" lvl="1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53129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Stratifikace jazyka –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Románská koncepce – </a:t>
            </a:r>
            <a:r>
              <a:rPr lang="cs-CZ" dirty="0" err="1" smtClean="0"/>
              <a:t>subkódy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/>
              <a:t>d</a:t>
            </a:r>
            <a:r>
              <a:rPr lang="cs-CZ" dirty="0" err="1" smtClean="0"/>
              <a:t>iastratické</a:t>
            </a:r>
            <a:r>
              <a:rPr lang="cs-CZ" dirty="0" smtClean="0"/>
              <a:t>, </a:t>
            </a:r>
            <a:r>
              <a:rPr lang="cs-CZ" dirty="0" err="1" smtClean="0"/>
              <a:t>diatopické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diafazické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např. spisovná – hovorová – lidová – vulgární francouzština (Jan </a:t>
            </a:r>
            <a:r>
              <a:rPr lang="cs-CZ" dirty="0" err="1" smtClean="0"/>
              <a:t>Šabršula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dělení subjektivní a hodnotící</a:t>
            </a:r>
          </a:p>
          <a:p>
            <a:pPr lvl="1"/>
            <a:r>
              <a:rPr lang="cs-CZ" dirty="0" smtClean="0"/>
              <a:t>existence regulačního úřadu</a:t>
            </a:r>
          </a:p>
          <a:p>
            <a:pPr lvl="0"/>
            <a:r>
              <a:rPr lang="cs-CZ" dirty="0" smtClean="0"/>
              <a:t> </a:t>
            </a:r>
            <a:r>
              <a:rPr lang="cs-CZ" dirty="0" smtClean="0">
                <a:solidFill>
                  <a:prstClr val="black"/>
                </a:solidFill>
              </a:rPr>
              <a:t>Anglosaská koncepce – standardy</a:t>
            </a:r>
          </a:p>
          <a:p>
            <a:pPr lvl="1"/>
            <a:r>
              <a:rPr lang="cs-CZ" dirty="0" err="1" smtClean="0">
                <a:solidFill>
                  <a:prstClr val="black"/>
                </a:solidFill>
              </a:rPr>
              <a:t>American</a:t>
            </a:r>
            <a:r>
              <a:rPr lang="cs-CZ" dirty="0" smtClean="0">
                <a:solidFill>
                  <a:prstClr val="black"/>
                </a:solidFill>
              </a:rPr>
              <a:t> Standard, </a:t>
            </a:r>
            <a:r>
              <a:rPr lang="cs-CZ" dirty="0" err="1" smtClean="0">
                <a:solidFill>
                  <a:prstClr val="black"/>
                </a:solidFill>
              </a:rPr>
              <a:t>British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 err="1" smtClean="0">
                <a:solidFill>
                  <a:prstClr val="black"/>
                </a:solidFill>
              </a:rPr>
              <a:t>English</a:t>
            </a:r>
            <a:endParaRPr lang="cs-CZ" dirty="0" smtClean="0">
              <a:solidFill>
                <a:prstClr val="black"/>
              </a:solidFill>
            </a:endParaRPr>
          </a:p>
          <a:p>
            <a:pPr lvl="1"/>
            <a:r>
              <a:rPr lang="cs-CZ" dirty="0">
                <a:solidFill>
                  <a:prstClr val="black"/>
                </a:solidFill>
              </a:rPr>
              <a:t>n</a:t>
            </a:r>
            <a:r>
              <a:rPr lang="cs-CZ" dirty="0" smtClean="0">
                <a:solidFill>
                  <a:prstClr val="black"/>
                </a:solidFill>
              </a:rPr>
              <a:t>ejasné hranice mezi spisovností a nespisovností</a:t>
            </a:r>
          </a:p>
          <a:p>
            <a:pPr lvl="1"/>
            <a:r>
              <a:rPr lang="cs-CZ" dirty="0" err="1">
                <a:solidFill>
                  <a:prstClr val="black"/>
                </a:solidFill>
              </a:rPr>
              <a:t>a</a:t>
            </a:r>
            <a:r>
              <a:rPr lang="cs-CZ" dirty="0" err="1" smtClean="0">
                <a:solidFill>
                  <a:prstClr val="black"/>
                </a:solidFill>
              </a:rPr>
              <a:t>ppropriacy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n</a:t>
            </a:r>
            <a:r>
              <a:rPr lang="cs-CZ" dirty="0" smtClean="0">
                <a:solidFill>
                  <a:prstClr val="black"/>
                </a:solidFill>
              </a:rPr>
              <a:t>eexistence regulačního úřadu</a:t>
            </a:r>
            <a:endParaRPr lang="cs-CZ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03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Stratifikace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748680"/>
          </a:xfrm>
        </p:spPr>
        <p:txBody>
          <a:bodyPr/>
          <a:lstStyle/>
          <a:p>
            <a:r>
              <a:rPr lang="cs-CZ" dirty="0" smtClean="0"/>
              <a:t>Variety, </a:t>
            </a:r>
            <a:r>
              <a:rPr lang="cs-CZ" dirty="0" err="1" smtClean="0"/>
              <a:t>subkódy</a:t>
            </a:r>
            <a:r>
              <a:rPr lang="cs-CZ" dirty="0" smtClean="0"/>
              <a:t>, subsystémy, …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3109084"/>
              </p:ext>
            </p:extLst>
          </p:nvPr>
        </p:nvGraphicFramePr>
        <p:xfrm>
          <a:off x="179513" y="1772816"/>
          <a:ext cx="8784975" cy="4773132"/>
        </p:xfrm>
        <a:graphic>
          <a:graphicData uri="http://schemas.openxmlformats.org/drawingml/2006/table">
            <a:tbl>
              <a:tblPr/>
              <a:tblGrid>
                <a:gridCol w="2232247"/>
                <a:gridCol w="1197859"/>
                <a:gridCol w="1444275"/>
                <a:gridCol w="1827227"/>
                <a:gridCol w="2083367"/>
              </a:tblGrid>
              <a:tr h="348039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Útvary národního jazyka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strukturní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spisovná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čeština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hovorové prvky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muzika, áčko, motorka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neutrální prvky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les, matka, dům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knižní prvky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notný, rek,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ódium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obecná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čeština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machrovat, huba,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chytrej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dialekty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východomoravský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cs-CZ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chcu</a:t>
                      </a:r>
                      <a:r>
                        <a:rPr lang="cs-CZ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6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vašu</a:t>
                      </a:r>
                      <a:r>
                        <a:rPr lang="cs-CZ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ženu, o </a:t>
                      </a:r>
                      <a:r>
                        <a:rPr lang="cs-CZ" sz="16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tej</a:t>
                      </a:r>
                      <a:r>
                        <a:rPr lang="cs-CZ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ženě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středomoravský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cs-CZ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vezó</a:t>
                      </a:r>
                      <a:r>
                        <a:rPr lang="cs-CZ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6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móku</a:t>
                      </a:r>
                      <a:r>
                        <a:rPr lang="cs-CZ" sz="16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staré </a:t>
                      </a:r>
                      <a:r>
                        <a:rPr lang="cs-CZ" sz="16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stréc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lašský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kobzole, děvucha,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česká 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vidim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kostma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cejtit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interdialekty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regionální obecná čeština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vozejk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votevřít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sněd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nestrukturní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profesionální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mluva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sylabotónický,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naratologie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slang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koule, čtverec, úča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0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argot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stříkačka, </a:t>
                      </a:r>
                      <a:r>
                        <a:rPr lang="cs-CZ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benga</a:t>
                      </a:r>
                      <a:r>
                        <a:rPr lang="cs-CZ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čokl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016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06916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000" i="1" dirty="0"/>
              <a:t>Tak </a:t>
            </a:r>
            <a:r>
              <a:rPr lang="cs-CZ" sz="2000" i="1" dirty="0" err="1"/>
              <a:t>vo</a:t>
            </a:r>
            <a:r>
              <a:rPr lang="cs-CZ" sz="2000" i="1" dirty="0"/>
              <a:t> starý Praze </a:t>
            </a:r>
            <a:r>
              <a:rPr lang="cs-CZ" sz="2000" i="1" dirty="0" err="1"/>
              <a:t>sme</a:t>
            </a:r>
            <a:r>
              <a:rPr lang="cs-CZ" sz="2000" i="1" dirty="0"/>
              <a:t> už mluvili, takže teďko snad </a:t>
            </a:r>
            <a:r>
              <a:rPr lang="cs-CZ" sz="2000" i="1" dirty="0" err="1"/>
              <a:t>eště</a:t>
            </a:r>
            <a:r>
              <a:rPr lang="cs-CZ" sz="2000" i="1" dirty="0"/>
              <a:t> něco </a:t>
            </a:r>
            <a:r>
              <a:rPr lang="cs-CZ" sz="2000" i="1" dirty="0" err="1"/>
              <a:t>vo</a:t>
            </a:r>
            <a:r>
              <a:rPr lang="cs-CZ" sz="2000" i="1" dirty="0"/>
              <a:t> starý Bukurešti. Nemyslete si, Bukurešť měla taky </a:t>
            </a:r>
            <a:r>
              <a:rPr lang="cs-CZ" sz="2000" i="1" dirty="0" err="1"/>
              <a:t>svý</a:t>
            </a:r>
            <a:r>
              <a:rPr lang="cs-CZ" sz="2000" i="1" dirty="0"/>
              <a:t> zajímavý lidi a figurky, </a:t>
            </a:r>
            <a:r>
              <a:rPr lang="cs-CZ" sz="2000" i="1" dirty="0" err="1"/>
              <a:t>vono</a:t>
            </a:r>
            <a:r>
              <a:rPr lang="cs-CZ" sz="2000" i="1" dirty="0"/>
              <a:t> </a:t>
            </a:r>
            <a:r>
              <a:rPr lang="cs-CZ" sz="2000" i="1" dirty="0" err="1"/>
              <a:t>vemte</a:t>
            </a:r>
            <a:r>
              <a:rPr lang="cs-CZ" sz="2000" i="1" dirty="0"/>
              <a:t> si třeba takovou </a:t>
            </a:r>
            <a:r>
              <a:rPr lang="cs-CZ" sz="2000" i="1" dirty="0" err="1"/>
              <a:t>Caleu</a:t>
            </a:r>
            <a:r>
              <a:rPr lang="cs-CZ" sz="2000" i="1" dirty="0"/>
              <a:t> </a:t>
            </a:r>
            <a:r>
              <a:rPr lang="cs-CZ" sz="2000" i="1" dirty="0" err="1"/>
              <a:t>Victoriei</a:t>
            </a:r>
            <a:r>
              <a:rPr lang="cs-CZ" sz="2000" i="1" dirty="0"/>
              <a:t>, to je ta… Jo dyť vy to vlastně znáte. Tak v </a:t>
            </a:r>
            <a:r>
              <a:rPr lang="cs-CZ" sz="2000" i="1" dirty="0" err="1"/>
              <a:t>týhle</a:t>
            </a:r>
            <a:r>
              <a:rPr lang="cs-CZ" sz="2000" i="1" dirty="0"/>
              <a:t> ulici hned bydlela spousta </a:t>
            </a:r>
            <a:r>
              <a:rPr lang="cs-CZ" sz="2000" i="1" dirty="0" err="1"/>
              <a:t>zajímavejch</a:t>
            </a:r>
            <a:r>
              <a:rPr lang="cs-CZ" sz="2000" i="1" dirty="0"/>
              <a:t> lidí. Tak tu bydlel </a:t>
            </a:r>
            <a:r>
              <a:rPr lang="cs-CZ" sz="2000" i="1" dirty="0" err="1"/>
              <a:t>ňákej</a:t>
            </a:r>
            <a:r>
              <a:rPr lang="cs-CZ" sz="2000" i="1" dirty="0"/>
              <a:t> </a:t>
            </a:r>
            <a:r>
              <a:rPr lang="cs-CZ" sz="2000" i="1" dirty="0" err="1"/>
              <a:t>Racoviţa</a:t>
            </a:r>
            <a:r>
              <a:rPr lang="cs-CZ" sz="2000" i="1" dirty="0"/>
              <a:t>, šlechtic, ve městě mu </a:t>
            </a:r>
            <a:r>
              <a:rPr lang="cs-CZ" sz="2000" i="1" dirty="0" err="1"/>
              <a:t>řikali</a:t>
            </a:r>
            <a:r>
              <a:rPr lang="cs-CZ" sz="2000" i="1" dirty="0"/>
              <a:t> Rytíř Brouk. Ten se vám </a:t>
            </a:r>
            <a:r>
              <a:rPr lang="cs-CZ" sz="2000" i="1" dirty="0" err="1"/>
              <a:t>voblíkal</a:t>
            </a:r>
            <a:r>
              <a:rPr lang="cs-CZ" sz="2000" i="1" dirty="0"/>
              <a:t> jako Napoleon Třetí, taky se tak česal, a po ulicích jezdil na koni</a:t>
            </a:r>
            <a:r>
              <a:rPr lang="cs-CZ" sz="2000" i="1" dirty="0" smtClean="0"/>
              <a:t>.</a:t>
            </a:r>
          </a:p>
          <a:p>
            <a:pPr algn="just"/>
            <a:r>
              <a:rPr lang="cs-CZ" sz="2000" i="1" dirty="0" smtClean="0"/>
              <a:t>Vzhledem </a:t>
            </a:r>
            <a:r>
              <a:rPr lang="cs-CZ" sz="2000" i="1" dirty="0"/>
              <a:t>k tomu, že bulharština v současné etapě svého vývoje již nemá u substantiv pádové koncovky a u zájmen je zachovala pouze jako jev periferní s tendencí k úplnému zániku v mluveném jazyce, bylo třeba podrobně probrat nejen všechna základní česká paradigmata substantivní, adjektivní, zájmenná a číslovková, ale uvést i skloňovací podtypy; soustavně je upozorňováno na variantní koncovky v jednotlivých pádech a na kolísání mezi vzory, např. mezi kost a píseň, mezi tvrdými a měkkými vzory u maskulin neživotných i jinde. </a:t>
            </a:r>
            <a:endParaRPr lang="cs-CZ" sz="2000" i="1" dirty="0" smtClean="0"/>
          </a:p>
          <a:p>
            <a:pPr algn="just"/>
            <a:r>
              <a:rPr lang="cs-CZ" sz="2000" i="1" dirty="0" err="1"/>
              <a:t>Eh</a:t>
            </a:r>
            <a:r>
              <a:rPr lang="cs-CZ" sz="2000" i="1" dirty="0"/>
              <a:t>, málo platný je to hubování. Hubuju, peskuju, křičím, hromy svolávám, prosím celé </a:t>
            </a:r>
            <a:r>
              <a:rPr lang="cs-CZ" sz="2000" i="1" dirty="0" err="1"/>
              <a:t>deň</a:t>
            </a:r>
            <a:r>
              <a:rPr lang="cs-CZ" sz="2000" i="1" dirty="0"/>
              <a:t> a nic naplat. </a:t>
            </a:r>
            <a:r>
              <a:rPr lang="cs-CZ" sz="2000" i="1" dirty="0" smtClean="0"/>
              <a:t>Už </a:t>
            </a:r>
            <a:r>
              <a:rPr lang="cs-CZ" sz="2000" i="1" dirty="0"/>
              <a:t>sem dvě děvečky vyhnal, onehda pacholkovi sem </a:t>
            </a:r>
            <a:r>
              <a:rPr lang="cs-CZ" sz="2000" i="1" dirty="0" err="1"/>
              <a:t>aji</a:t>
            </a:r>
            <a:r>
              <a:rPr lang="cs-CZ" sz="2000" i="1" dirty="0"/>
              <a:t> nabil a čerta je to platný. Koně v maštali </a:t>
            </a:r>
            <a:r>
              <a:rPr lang="cs-CZ" sz="2000" i="1" dirty="0" err="1" smtClean="0"/>
              <a:t>můžó</a:t>
            </a:r>
            <a:r>
              <a:rPr lang="cs-CZ" sz="2000" i="1" dirty="0" smtClean="0"/>
              <a:t> </a:t>
            </a:r>
            <a:r>
              <a:rPr lang="cs-CZ" sz="2000" i="1" dirty="0"/>
              <a:t>se zabít – ani se </a:t>
            </a:r>
            <a:r>
              <a:rPr lang="cs-CZ" sz="2000" i="1" dirty="0" err="1"/>
              <a:t>teho</a:t>
            </a:r>
            <a:r>
              <a:rPr lang="cs-CZ" sz="2000" i="1" dirty="0"/>
              <a:t> nevšimne. </a:t>
            </a:r>
          </a:p>
        </p:txBody>
      </p:sp>
    </p:spTree>
    <p:extLst>
      <p:ext uri="{BB962C8B-B14F-4D97-AF65-F5344CB8AC3E}">
        <p14:creationId xmlns:p14="http://schemas.microsoft.com/office/powerpoint/2010/main" xmlns="" val="36808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cs-CZ" dirty="0" smtClean="0"/>
              <a:t>Co je úzus?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o, co se v jazyce užívá (lat. usus, </a:t>
            </a:r>
            <a:r>
              <a:rPr lang="cs-CZ" dirty="0" err="1" smtClean="0"/>
              <a:t>us</a:t>
            </a:r>
            <a:r>
              <a:rPr lang="cs-CZ" dirty="0" smtClean="0"/>
              <a:t>, m. = užití)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těžejní pojem anglosaského uvažování o jazyce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 nás nabývá v posledních letech na důležitosti (koncept </a:t>
            </a:r>
            <a:r>
              <a:rPr lang="cs-CZ" dirty="0" smtClean="0"/>
              <a:t>minimální intervence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princip demokratický </a:t>
            </a:r>
            <a:r>
              <a:rPr lang="cs-CZ" dirty="0" smtClean="0"/>
              <a:t>(?) 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Kdo je tedy autoritou?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s</a:t>
            </a:r>
            <a:r>
              <a:rPr lang="cs-CZ" dirty="0" smtClean="0">
                <a:solidFill>
                  <a:prstClr val="black"/>
                </a:solidFill>
              </a:rPr>
              <a:t>lovníky </a:t>
            </a:r>
          </a:p>
          <a:p>
            <a:pPr lvl="1"/>
            <a:r>
              <a:rPr lang="cs-CZ" dirty="0">
                <a:solidFill>
                  <a:prstClr val="black"/>
                </a:solidFill>
              </a:rPr>
              <a:t>k</a:t>
            </a:r>
            <a:r>
              <a:rPr lang="cs-CZ" dirty="0" smtClean="0">
                <a:solidFill>
                  <a:prstClr val="black"/>
                </a:solidFill>
              </a:rPr>
              <a:t>orpusy</a:t>
            </a:r>
          </a:p>
          <a:p>
            <a:pPr lvl="1"/>
            <a:endParaRPr lang="cs-CZ" dirty="0">
              <a:solidFill>
                <a:prstClr val="black"/>
              </a:solidFill>
            </a:endParaRP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26428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Kdo je nositelem normy?</a:t>
            </a:r>
          </a:p>
          <a:p>
            <a:pPr lvl="1" algn="just"/>
            <a:r>
              <a:rPr lang="cs-CZ" i="1" dirty="0"/>
              <a:t>S</a:t>
            </a:r>
            <a:r>
              <a:rPr lang="cs-CZ" i="1" dirty="0" smtClean="0"/>
              <a:t>oubor </a:t>
            </a:r>
            <a:r>
              <a:rPr lang="cs-CZ" i="1" dirty="0"/>
              <a:t>jazykových prostředků gramatických i lexikálních (strukturálních i </a:t>
            </a:r>
            <a:r>
              <a:rPr lang="cs-CZ" i="1" dirty="0" err="1"/>
              <a:t>mimostrukturálních</a:t>
            </a:r>
            <a:r>
              <a:rPr lang="cs-CZ" i="1" dirty="0" smtClean="0"/>
              <a:t>), které jsou </a:t>
            </a:r>
            <a:r>
              <a:rPr lang="cs-CZ" i="1" dirty="0"/>
              <a:t>pravidelně </a:t>
            </a:r>
            <a:r>
              <a:rPr lang="cs-CZ" i="1" dirty="0" smtClean="0"/>
              <a:t>užívány.</a:t>
            </a:r>
            <a:endParaRPr lang="cs-CZ" i="1" dirty="0" smtClean="0"/>
          </a:p>
          <a:p>
            <a:pPr lvl="1" algn="just"/>
            <a:r>
              <a:rPr lang="cs-CZ" i="1" dirty="0" smtClean="0"/>
              <a:t>Norma </a:t>
            </a:r>
            <a:r>
              <a:rPr lang="cs-CZ" i="1" dirty="0"/>
              <a:t>spisovného jazyka jest složitější soubor jazykových prostředku než norma jazyka lidového, poněvadž funkce spisovného jazyka jsou bohatěji rozvinuty a přesněji rozlišeny, a konečně norma spisovného jazyka je uvědomělejší a závaznější než norma lidového jazyka a požadavek její stability je důraznější</a:t>
            </a:r>
            <a:r>
              <a:rPr lang="cs-CZ" i="1" dirty="0" smtClean="0"/>
              <a:t>.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i="1" dirty="0" smtClean="0"/>
              <a:t>				</a:t>
            </a:r>
            <a:r>
              <a:rPr lang="cs-CZ" dirty="0" smtClean="0"/>
              <a:t>(Bohuslav Havránek)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344445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České prostředí: kompromis (existují jak Pravidla, tak kodifikační slovníky)</a:t>
            </a:r>
          </a:p>
          <a:p>
            <a:r>
              <a:rPr lang="cs-CZ" dirty="0" smtClean="0"/>
              <a:t>Snaha o vyvážený poměr preskripce a deskripce</a:t>
            </a:r>
          </a:p>
          <a:p>
            <a:r>
              <a:rPr lang="cs-CZ" dirty="0"/>
              <a:t>Rozpor mezi lingvistou jako vědcem a osobností se společenskou funkcí</a:t>
            </a:r>
          </a:p>
          <a:p>
            <a:r>
              <a:rPr lang="cs-CZ" dirty="0" smtClean="0"/>
              <a:t>Dnes: </a:t>
            </a:r>
            <a:r>
              <a:rPr lang="cs-CZ" dirty="0" smtClean="0"/>
              <a:t>posun k rozšiřování spisovné normy </a:t>
            </a:r>
          </a:p>
          <a:p>
            <a:r>
              <a:rPr lang="cs-CZ" dirty="0" smtClean="0"/>
              <a:t>Kontroverze tzv. druhého standardu </a:t>
            </a:r>
          </a:p>
        </p:txBody>
      </p:sp>
    </p:spTree>
    <p:extLst>
      <p:ext uri="{BB962C8B-B14F-4D97-AF65-F5344CB8AC3E}">
        <p14:creationId xmlns:p14="http://schemas.microsoft.com/office/powerpoint/2010/main" xmlns="" val="153522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Úzus – norma –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/>
          <a:lstStyle/>
          <a:p>
            <a:r>
              <a:rPr lang="cs-CZ" dirty="0" smtClean="0"/>
              <a:t>ČNK: nástroj </a:t>
            </a:r>
            <a:r>
              <a:rPr lang="cs-CZ" dirty="0" err="1" smtClean="0"/>
              <a:t>SyD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624" y="2924944"/>
            <a:ext cx="41433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24944"/>
            <a:ext cx="4132746" cy="2628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640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576</Words>
  <Application>Microsoft Office PowerPoint</Application>
  <PresentationFormat>Předvádění na obrazovce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Čeština: lingvistický pohled</vt:lpstr>
      <vt:lpstr>Čeština</vt:lpstr>
      <vt:lpstr>Stratifikace jazyka – přístupy</vt:lpstr>
      <vt:lpstr>Stratifikace</vt:lpstr>
      <vt:lpstr>Stratifikace</vt:lpstr>
      <vt:lpstr>Úzus – norma – kodifikace</vt:lpstr>
      <vt:lpstr>Úzus – norma – kodifikace</vt:lpstr>
      <vt:lpstr>Úzus – norma – kodifikace</vt:lpstr>
      <vt:lpstr>Úzus – norma – kodifikace</vt:lpstr>
      <vt:lpstr>Úzus – norma – kodifikace</vt:lpstr>
      <vt:lpstr>Úzus – norma – kodifikace</vt:lpstr>
      <vt:lpstr>Shrnutí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lingvistický pohled</dc:title>
  <dc:creator>Michal Místecký</dc:creator>
  <cp:lastModifiedBy>kcj_01</cp:lastModifiedBy>
  <cp:revision>30</cp:revision>
  <dcterms:created xsi:type="dcterms:W3CDTF">2017-09-25T07:40:27Z</dcterms:created>
  <dcterms:modified xsi:type="dcterms:W3CDTF">2017-10-26T12:16:58Z</dcterms:modified>
</cp:coreProperties>
</file>