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9" r:id="rId13"/>
    <p:sldId id="272" r:id="rId14"/>
    <p:sldId id="268" r:id="rId15"/>
    <p:sldId id="270" r:id="rId16"/>
    <p:sldId id="267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26.10.2017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Dějiny lingvistiky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stěžejní </a:t>
            </a:r>
            <a:r>
              <a:rPr lang="cs-CZ" dirty="0" smtClean="0"/>
              <a:t>historické zlomy a</a:t>
            </a:r>
          </a:p>
          <a:p>
            <a:r>
              <a:rPr lang="cs-CZ" dirty="0" smtClean="0"/>
              <a:t>jejich myšlenkové podhoubí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75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The </a:t>
            </a:r>
            <a:r>
              <a:rPr lang="en-US" sz="2800" i="1" dirty="0" err="1"/>
              <a:t>Sanscrit</a:t>
            </a:r>
            <a:r>
              <a:rPr lang="en-US" sz="2800" dirty="0"/>
              <a:t> language, whatever be its antiquity, is of a wonderful structure; more perfect than the </a:t>
            </a:r>
            <a:r>
              <a:rPr lang="en-US" sz="2800" i="1" dirty="0"/>
              <a:t>Greek</a:t>
            </a:r>
            <a:r>
              <a:rPr lang="en-US" sz="2800" dirty="0"/>
              <a:t>, more copious than the </a:t>
            </a:r>
            <a:r>
              <a:rPr lang="en-US" sz="2800" i="1" dirty="0"/>
              <a:t>Latin</a:t>
            </a:r>
            <a:r>
              <a:rPr lang="en-US" sz="2800" dirty="0"/>
              <a:t>, and more exquisitely refined than either, yet </a:t>
            </a:r>
            <a:r>
              <a:rPr lang="en-US" sz="2800" dirty="0">
                <a:solidFill>
                  <a:srgbClr val="FF0000"/>
                </a:solidFill>
              </a:rPr>
              <a:t>bearing to both of them a stronger affinity</a:t>
            </a:r>
            <a:r>
              <a:rPr lang="en-US" sz="2800" dirty="0"/>
              <a:t>, both in the roots of verbs and the forms of grammar, than could possibly have been produced by accident; so strong indeed, that no philologer could examine them all three, without </a:t>
            </a:r>
            <a:r>
              <a:rPr lang="en-US" sz="2800" dirty="0">
                <a:solidFill>
                  <a:srgbClr val="FF0000"/>
                </a:solidFill>
              </a:rPr>
              <a:t>believing them to have sprung from some common source, which, perhaps, no longer exists</a:t>
            </a:r>
            <a:r>
              <a:rPr lang="en-US" sz="2800" dirty="0"/>
              <a:t>; there is a similar reason, though not quite so forcible, for supposing that both the </a:t>
            </a:r>
            <a:r>
              <a:rPr lang="en-US" sz="2800" i="1" dirty="0"/>
              <a:t>Gothic</a:t>
            </a:r>
            <a:r>
              <a:rPr lang="en-US" sz="2800" dirty="0"/>
              <a:t> and the </a:t>
            </a:r>
            <a:r>
              <a:rPr lang="en-US" sz="2800" i="1" dirty="0"/>
              <a:t>Celtic</a:t>
            </a:r>
            <a:r>
              <a:rPr lang="en-US" sz="2800" dirty="0"/>
              <a:t>, though blended with a very different idiom, had the same origin with the </a:t>
            </a:r>
            <a:r>
              <a:rPr lang="en-US" sz="2800" i="1" dirty="0" err="1"/>
              <a:t>Sanscrit</a:t>
            </a:r>
            <a:r>
              <a:rPr lang="en-US" sz="2800" dirty="0"/>
              <a:t>; and the old </a:t>
            </a:r>
            <a:r>
              <a:rPr lang="en-US" sz="2800" i="1" dirty="0"/>
              <a:t>Persian</a:t>
            </a:r>
            <a:r>
              <a:rPr lang="en-US" sz="2800" dirty="0"/>
              <a:t> might be added to the same family.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5835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jazykového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Příklad: </a:t>
            </a:r>
            <a:r>
              <a:rPr lang="cs-CZ" dirty="0" err="1" smtClean="0"/>
              <a:t>Grimmův</a:t>
            </a:r>
            <a:r>
              <a:rPr lang="cs-CZ" dirty="0" smtClean="0"/>
              <a:t> zákon (</a:t>
            </a:r>
            <a:r>
              <a:rPr lang="cs-CZ" dirty="0" err="1" smtClean="0"/>
              <a:t>Jacob</a:t>
            </a:r>
            <a:r>
              <a:rPr lang="cs-CZ" dirty="0" smtClean="0"/>
              <a:t> </a:t>
            </a:r>
            <a:r>
              <a:rPr lang="cs-CZ" dirty="0" err="1" smtClean="0"/>
              <a:t>Grimm</a:t>
            </a:r>
            <a:r>
              <a:rPr lang="cs-CZ" dirty="0" smtClean="0"/>
              <a:t>, 1822)</a:t>
            </a:r>
          </a:p>
          <a:p>
            <a:pPr lvl="1"/>
            <a:r>
              <a:rPr lang="cs-CZ" dirty="0" smtClean="0"/>
              <a:t>Fonetická změna v pragermánštině</a:t>
            </a:r>
            <a:endParaRPr lang="cs-CZ" dirty="0"/>
          </a:p>
        </p:txBody>
      </p:sp>
      <p:pic>
        <p:nvPicPr>
          <p:cNvPr id="2050" name="Picture 2" descr="http://pages.uoregon.edu/l150web/grimmslaw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708920"/>
            <a:ext cx="4968552" cy="388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84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jazykového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Doplňte tabulku: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03591457"/>
              </p:ext>
            </p:extLst>
          </p:nvPr>
        </p:nvGraphicFramePr>
        <p:xfrm>
          <a:off x="179514" y="2852937"/>
          <a:ext cx="8712968" cy="2376262"/>
        </p:xfrm>
        <a:graphic>
          <a:graphicData uri="http://schemas.openxmlformats.org/drawingml/2006/table">
            <a:tbl>
              <a:tblPr/>
              <a:tblGrid>
                <a:gridCol w="1000889"/>
                <a:gridCol w="871317"/>
                <a:gridCol w="530946"/>
                <a:gridCol w="788727"/>
                <a:gridCol w="788727"/>
                <a:gridCol w="788727"/>
                <a:gridCol w="788727"/>
                <a:gridCol w="788727"/>
                <a:gridCol w="788727"/>
                <a:gridCol w="788727"/>
                <a:gridCol w="788727"/>
              </a:tblGrid>
              <a:tr h="9468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tenuis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(h)anser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8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angličtina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hundred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foot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eight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08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95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Zákony jazykového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Doplňte tabulku: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2508714"/>
              </p:ext>
            </p:extLst>
          </p:nvPr>
        </p:nvGraphicFramePr>
        <p:xfrm>
          <a:off x="179512" y="2564904"/>
          <a:ext cx="8784974" cy="3024336"/>
        </p:xfrm>
        <a:graphic>
          <a:graphicData uri="http://schemas.openxmlformats.org/drawingml/2006/table">
            <a:tbl>
              <a:tblPr/>
              <a:tblGrid>
                <a:gridCol w="962894"/>
                <a:gridCol w="782208"/>
                <a:gridCol w="782208"/>
                <a:gridCol w="782208"/>
                <a:gridCol w="782208"/>
                <a:gridCol w="782208"/>
                <a:gridCol w="782208"/>
                <a:gridCol w="782208"/>
                <a:gridCol w="782208"/>
                <a:gridCol w="782208"/>
                <a:gridCol w="782208"/>
              </a:tblGrid>
              <a:tr h="1008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entum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cs-CZ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r>
                        <a:rPr lang="cs-CZ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anser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angličtina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oo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th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th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thou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ph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</a:t>
                      </a:r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oose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posun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 &gt; 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 &gt; 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 &gt; f; </a:t>
                      </a:r>
                      <a:r>
                        <a:rPr lang="cs-CZ" sz="16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d </a:t>
                      </a:r>
                      <a:r>
                        <a:rPr lang="cs-CZ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&gt;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 &gt;</a:t>
                      </a:r>
                      <a:r>
                        <a:rPr lang="el-GR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θ</a:t>
                      </a:r>
                      <a:endParaRPr lang="el-GR" sz="1600" b="0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 &gt; 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 &gt; </a:t>
                      </a:r>
                      <a:r>
                        <a:rPr lang="el-GR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θ</a:t>
                      </a:r>
                      <a:endParaRPr lang="el-GR" sz="1600" b="0" i="1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 &gt;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 &gt; 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 &gt; 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1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gh</a:t>
                      </a:r>
                      <a:r>
                        <a:rPr lang="cs-CZ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&gt; 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75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národních filologií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Slavistika a bohemistika</a:t>
            </a:r>
          </a:p>
          <a:p>
            <a:pPr lvl="1"/>
            <a:r>
              <a:rPr lang="cs-CZ" dirty="0" smtClean="0"/>
              <a:t>Josef Dobrovský: </a:t>
            </a:r>
            <a:r>
              <a:rPr lang="cs-CZ" i="1" dirty="0" err="1" smtClean="0"/>
              <a:t>Institutiones</a:t>
            </a:r>
            <a:r>
              <a:rPr lang="cs-CZ" i="1" dirty="0" smtClean="0"/>
              <a:t> linguae </a:t>
            </a:r>
            <a:r>
              <a:rPr lang="cs-CZ" i="1" dirty="0" err="1" smtClean="0"/>
              <a:t>Slavicae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Základy jazyka staroslověnského</a:t>
            </a:r>
            <a:r>
              <a:rPr lang="cs-CZ" dirty="0" smtClean="0"/>
              <a:t>, 1822)</a:t>
            </a:r>
          </a:p>
          <a:p>
            <a:r>
              <a:rPr lang="cs-CZ" dirty="0" smtClean="0"/>
              <a:t>Germanistika</a:t>
            </a:r>
          </a:p>
          <a:p>
            <a:pPr lvl="1"/>
            <a:r>
              <a:rPr lang="cs-CZ" dirty="0" err="1" smtClean="0"/>
              <a:t>Jacob</a:t>
            </a:r>
            <a:r>
              <a:rPr lang="cs-CZ" dirty="0" smtClean="0"/>
              <a:t> </a:t>
            </a:r>
            <a:r>
              <a:rPr lang="cs-CZ" dirty="0" err="1" smtClean="0"/>
              <a:t>Grimm</a:t>
            </a:r>
            <a:r>
              <a:rPr lang="cs-CZ" dirty="0" smtClean="0"/>
              <a:t>: </a:t>
            </a:r>
            <a:r>
              <a:rPr lang="cs-CZ" i="1" dirty="0" err="1" smtClean="0"/>
              <a:t>Deutsches</a:t>
            </a:r>
            <a:r>
              <a:rPr lang="cs-CZ" i="1" dirty="0" smtClean="0"/>
              <a:t> </a:t>
            </a:r>
            <a:r>
              <a:rPr lang="cs-CZ" i="1" dirty="0" err="1" smtClean="0"/>
              <a:t>Grammatik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Německá mluvnice</a:t>
            </a:r>
            <a:r>
              <a:rPr lang="cs-CZ" dirty="0" smtClean="0"/>
              <a:t>, 1822)</a:t>
            </a:r>
          </a:p>
          <a:p>
            <a:r>
              <a:rPr lang="cs-CZ" dirty="0" smtClean="0"/>
              <a:t>Romanistika</a:t>
            </a:r>
          </a:p>
          <a:p>
            <a:pPr lvl="1"/>
            <a:r>
              <a:rPr lang="cs-CZ" dirty="0" smtClean="0"/>
              <a:t>Gaston Paris (časopis </a:t>
            </a:r>
            <a:r>
              <a:rPr lang="cs-CZ" i="1" dirty="0" err="1" smtClean="0"/>
              <a:t>Romania</a:t>
            </a:r>
            <a:r>
              <a:rPr lang="cs-CZ" dirty="0" smtClean="0"/>
              <a:t> – od r. 1872)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Indoevropeistika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W. Jones, F. </a:t>
            </a:r>
            <a:r>
              <a:rPr lang="cs-CZ" dirty="0" err="1" smtClean="0">
                <a:solidFill>
                  <a:prstClr val="black"/>
                </a:solidFill>
              </a:rPr>
              <a:t>Bopp</a:t>
            </a:r>
            <a:r>
              <a:rPr lang="cs-CZ" dirty="0" smtClean="0">
                <a:solidFill>
                  <a:prstClr val="black"/>
                </a:solidFill>
              </a:rPr>
              <a:t>, R. </a:t>
            </a:r>
            <a:r>
              <a:rPr lang="cs-CZ" dirty="0" err="1" smtClean="0">
                <a:solidFill>
                  <a:prstClr val="black"/>
                </a:solidFill>
              </a:rPr>
              <a:t>Rask</a:t>
            </a:r>
            <a:r>
              <a:rPr lang="cs-CZ" dirty="0" smtClean="0">
                <a:solidFill>
                  <a:prstClr val="black"/>
                </a:solidFill>
              </a:rPr>
              <a:t>; August </a:t>
            </a:r>
            <a:r>
              <a:rPr lang="cs-CZ" dirty="0" err="1" smtClean="0">
                <a:solidFill>
                  <a:prstClr val="black"/>
                </a:solidFill>
              </a:rPr>
              <a:t>Schleicher</a:t>
            </a:r>
            <a:endParaRPr lang="cs-CZ" dirty="0" smtClean="0">
              <a:solidFill>
                <a:prstClr val="black"/>
              </a:solidFill>
            </a:endParaRPr>
          </a:p>
          <a:p>
            <a:pPr lvl="0"/>
            <a:endParaRPr lang="cs-CZ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246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Schleicherův</a:t>
            </a:r>
            <a:r>
              <a:rPr lang="cs-CZ" dirty="0" smtClean="0"/>
              <a:t> biologismus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Jazyk je živý organismus – rodí se, roste, stárne a umírá </a:t>
            </a:r>
          </a:p>
          <a:p>
            <a:r>
              <a:rPr lang="cs-CZ" dirty="0" smtClean="0"/>
              <a:t>Vrchol: flexe; úpadek: analytismus </a:t>
            </a:r>
          </a:p>
          <a:p>
            <a:r>
              <a:rPr lang="cs-CZ" dirty="0" err="1" smtClean="0"/>
              <a:t>Stammbaumtheorie</a:t>
            </a:r>
            <a:r>
              <a:rPr lang="cs-CZ" dirty="0" smtClean="0"/>
              <a:t> (teorie rodokmenová) – základ genetické typologie jazyků</a:t>
            </a:r>
          </a:p>
          <a:p>
            <a:r>
              <a:rPr lang="cs-CZ" dirty="0" smtClean="0"/>
              <a:t>Koncepce rekonstruovaného prajazyka </a:t>
            </a:r>
          </a:p>
          <a:p>
            <a:r>
              <a:rPr lang="cs-CZ" dirty="0" smtClean="0"/>
              <a:t>Užíval slovanského a baltského jazykového materiálu (litevština)</a:t>
            </a:r>
          </a:p>
          <a:p>
            <a:r>
              <a:rPr lang="cs-CZ" dirty="0" smtClean="0"/>
              <a:t>Dnes: jazyková typologie; sociologické koncepty – </a:t>
            </a:r>
            <a:r>
              <a:rPr lang="cs-CZ" i="1" dirty="0" err="1"/>
              <a:t>l</a:t>
            </a:r>
            <a:r>
              <a:rPr lang="cs-CZ" i="1" dirty="0" err="1" smtClean="0"/>
              <a:t>anguage</a:t>
            </a:r>
            <a:r>
              <a:rPr lang="cs-CZ" i="1" dirty="0" smtClean="0"/>
              <a:t> </a:t>
            </a:r>
            <a:r>
              <a:rPr lang="cs-CZ" i="1" dirty="0" err="1"/>
              <a:t>d</a:t>
            </a:r>
            <a:r>
              <a:rPr lang="cs-CZ" i="1" dirty="0" err="1" smtClean="0"/>
              <a:t>eath</a:t>
            </a:r>
            <a:r>
              <a:rPr lang="cs-CZ" i="1" dirty="0" smtClean="0"/>
              <a:t> </a:t>
            </a:r>
            <a:r>
              <a:rPr lang="cs-CZ" dirty="0" smtClean="0"/>
              <a:t>(David </a:t>
            </a:r>
            <a:r>
              <a:rPr lang="cs-CZ" dirty="0" err="1" smtClean="0"/>
              <a:t>Crystal</a:t>
            </a:r>
            <a:r>
              <a:rPr lang="cs-CZ" dirty="0" smtClean="0"/>
              <a:t>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640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Mladogramatikové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Vrcholná fáze srovnávací gramatiky – snaha o absolutizaci zákonů jazykového vývoje</a:t>
            </a:r>
          </a:p>
          <a:p>
            <a:r>
              <a:rPr lang="cs-CZ" dirty="0" smtClean="0"/>
              <a:t>Lipsko, závěr 19. století</a:t>
            </a:r>
          </a:p>
          <a:p>
            <a:r>
              <a:rPr lang="cs-CZ" dirty="0" smtClean="0"/>
              <a:t>Karl </a:t>
            </a:r>
            <a:r>
              <a:rPr lang="cs-CZ" dirty="0" err="1" smtClean="0"/>
              <a:t>Brugmann</a:t>
            </a:r>
            <a:r>
              <a:rPr lang="cs-CZ" dirty="0" smtClean="0"/>
              <a:t>, August </a:t>
            </a:r>
            <a:r>
              <a:rPr lang="cs-CZ" dirty="0" err="1" smtClean="0"/>
              <a:t>Leskien</a:t>
            </a:r>
            <a:r>
              <a:rPr lang="cs-CZ" dirty="0" smtClean="0"/>
              <a:t>, Eduard </a:t>
            </a:r>
            <a:r>
              <a:rPr lang="cs-CZ" dirty="0" err="1" smtClean="0"/>
              <a:t>Sievers</a:t>
            </a:r>
            <a:endParaRPr lang="cs-CZ" dirty="0" smtClean="0"/>
          </a:p>
          <a:p>
            <a:r>
              <a:rPr lang="cs-CZ" dirty="0" smtClean="0"/>
              <a:t>Fonetické zákony neznají výjimek, kromě analogie</a:t>
            </a:r>
          </a:p>
          <a:p>
            <a:r>
              <a:rPr lang="cs-CZ" dirty="0" smtClean="0"/>
              <a:t>Problémy: izolovanost přístupu – jen diachronie – </a:t>
            </a:r>
            <a:r>
              <a:rPr lang="cs-CZ" dirty="0" err="1" smtClean="0"/>
              <a:t>nefalsifikovatelnost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384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Lingvistika jako věda v moderním slova smyslu: konec 18. století </a:t>
            </a:r>
          </a:p>
          <a:p>
            <a:r>
              <a:rPr lang="cs-CZ" dirty="0" smtClean="0"/>
              <a:t>V předvědecké fázi: praktické mluvnice; filosofie jazyka; toponymie v kronikách</a:t>
            </a:r>
          </a:p>
          <a:p>
            <a:r>
              <a:rPr lang="cs-CZ" dirty="0" smtClean="0"/>
              <a:t>19. století: dominuje diachronní přístup k jazyku</a:t>
            </a:r>
          </a:p>
          <a:p>
            <a:r>
              <a:rPr lang="cs-CZ" dirty="0" smtClean="0"/>
              <a:t>Na jeho konci roste vliv biologismu a pozitivismu (</a:t>
            </a:r>
            <a:r>
              <a:rPr lang="cs-CZ" dirty="0" err="1" smtClean="0"/>
              <a:t>mladogramatikové</a:t>
            </a:r>
            <a:r>
              <a:rPr lang="cs-CZ" dirty="0" smtClean="0"/>
              <a:t>)</a:t>
            </a:r>
          </a:p>
          <a:p>
            <a:r>
              <a:rPr lang="cs-CZ" dirty="0" smtClean="0"/>
              <a:t>Opomíjená komplexnost vede ke krizi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235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Lingvistika – kdy?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Úvahy o jazyce velmi staré </a:t>
            </a:r>
          </a:p>
          <a:p>
            <a:pPr lvl="1"/>
            <a:r>
              <a:rPr lang="cs-CZ" dirty="0" smtClean="0"/>
              <a:t>Indie: </a:t>
            </a:r>
            <a:r>
              <a:rPr lang="cs-CZ" dirty="0" err="1" smtClean="0"/>
              <a:t>Pánini</a:t>
            </a:r>
            <a:r>
              <a:rPr lang="cs-CZ" dirty="0" smtClean="0"/>
              <a:t> (5. stol. př. n. l.) – </a:t>
            </a:r>
            <a:r>
              <a:rPr lang="cs-CZ" i="1" dirty="0" smtClean="0"/>
              <a:t>Osmero pojednání</a:t>
            </a:r>
          </a:p>
          <a:p>
            <a:pPr lvl="1"/>
            <a:r>
              <a:rPr lang="cs-CZ" dirty="0" smtClean="0"/>
              <a:t>Řecko: 	Platon – ideje; </a:t>
            </a:r>
            <a:r>
              <a:rPr lang="cs-CZ" i="1" dirty="0" err="1" smtClean="0"/>
              <a:t>Kratylos</a:t>
            </a:r>
            <a:endParaRPr lang="cs-CZ" i="1" dirty="0" smtClean="0"/>
          </a:p>
          <a:p>
            <a:pPr marL="1828800" lvl="4" indent="0">
              <a:buNone/>
            </a:pPr>
            <a:r>
              <a:rPr lang="cs-CZ" sz="2800" dirty="0" smtClean="0"/>
              <a:t>Aristoteles – filosofie slovních druhů</a:t>
            </a:r>
          </a:p>
          <a:p>
            <a:pPr marL="1828800" lvl="4" indent="0">
              <a:buNone/>
            </a:pPr>
            <a:r>
              <a:rPr lang="cs-CZ" sz="2800" dirty="0" err="1" smtClean="0"/>
              <a:t>Dionýsios</a:t>
            </a:r>
            <a:r>
              <a:rPr lang="cs-CZ" sz="2800" dirty="0" smtClean="0"/>
              <a:t> </a:t>
            </a:r>
            <a:r>
              <a:rPr lang="cs-CZ" sz="2800" dirty="0" err="1" smtClean="0"/>
              <a:t>Thráx</a:t>
            </a:r>
            <a:r>
              <a:rPr lang="cs-CZ" sz="2800" dirty="0" smtClean="0"/>
              <a:t> – slovní druhy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Řím: gramatiky (</a:t>
            </a:r>
            <a:r>
              <a:rPr lang="cs-CZ" dirty="0" err="1">
                <a:solidFill>
                  <a:prstClr val="black"/>
                </a:solidFill>
              </a:rPr>
              <a:t>Aelius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cs-CZ" dirty="0" err="1">
                <a:solidFill>
                  <a:prstClr val="black"/>
                </a:solidFill>
              </a:rPr>
              <a:t>Donatus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dirty="0" err="1">
                <a:solidFill>
                  <a:prstClr val="black"/>
                </a:solidFill>
              </a:rPr>
              <a:t>Priscianus</a:t>
            </a:r>
            <a:r>
              <a:rPr lang="cs-CZ" dirty="0" smtClean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Většinou prakticky založené 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Chybí </a:t>
            </a:r>
            <a:r>
              <a:rPr lang="cs-CZ" dirty="0" err="1" smtClean="0">
                <a:solidFill>
                  <a:prstClr val="black"/>
                </a:solidFill>
              </a:rPr>
              <a:t>obecnělingvistický</a:t>
            </a:r>
            <a:r>
              <a:rPr lang="cs-CZ" dirty="0" smtClean="0">
                <a:solidFill>
                  <a:prstClr val="black"/>
                </a:solidFill>
              </a:rPr>
              <a:t> základ 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>
              <a:solidFill>
                <a:prstClr val="black"/>
              </a:solidFill>
            </a:endParaRPr>
          </a:p>
          <a:p>
            <a:pPr marL="1828800" lvl="4" indent="0">
              <a:buNone/>
            </a:pPr>
            <a:endParaRPr lang="cs-CZ" sz="28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05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Středověk: spor o univerzálie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Realismus </a:t>
            </a:r>
          </a:p>
          <a:p>
            <a:pPr lvl="1"/>
            <a:r>
              <a:rPr lang="cs-CZ" dirty="0" smtClean="0"/>
              <a:t>Platonismus a metafyzika </a:t>
            </a:r>
          </a:p>
          <a:p>
            <a:pPr lvl="1"/>
            <a:r>
              <a:rPr lang="cs-CZ" dirty="0" smtClean="0"/>
              <a:t>Spekulativní gramatika (</a:t>
            </a:r>
            <a:r>
              <a:rPr lang="cs-CZ" dirty="0" err="1" smtClean="0"/>
              <a:t>modismus</a:t>
            </a:r>
            <a:r>
              <a:rPr lang="cs-CZ" dirty="0" smtClean="0"/>
              <a:t>; Tomáš z Erfurtu) </a:t>
            </a:r>
          </a:p>
          <a:p>
            <a:pPr lvl="1"/>
            <a:r>
              <a:rPr lang="cs-CZ" dirty="0" smtClean="0"/>
              <a:t>Vliv na racionalismus, generativismus, teorii o vrozenosti jazykových struktur a dedukční vědy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Nominalismus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Odmítání reálné existence abstraktních entit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Vilém </a:t>
            </a:r>
            <a:r>
              <a:rPr lang="cs-CZ" dirty="0" err="1" smtClean="0">
                <a:solidFill>
                  <a:prstClr val="black"/>
                </a:solidFill>
              </a:rPr>
              <a:t>Ockham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endParaRPr lang="cs-CZ" dirty="0" smtClean="0">
              <a:solidFill>
                <a:prstClr val="black"/>
              </a:solidFill>
            </a:endParaRP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Vliv na empirismus, kvantitativní lingvistiku a indukční přístup ve vědě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341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Středověk: spor o univerzálie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Obvykle předpokládáme existenci jediné formy, která je spojena se všemi věcmi, pro něž užíváme stejné jméno. […] Příkladně existuje mnoho postelí a stolů. […] Ale existují jen dvě formy tohoto nábytku – jedna forma postele a jedna stolu.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	(Platon – </a:t>
            </a:r>
            <a:r>
              <a:rPr lang="cs-CZ" i="1" dirty="0" smtClean="0"/>
              <a:t>Ústava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en-US" dirty="0"/>
              <a:t>We do not believe in abstract entities. No one supposes that abstract entities—classes, relations, properties, etc.— exist in space-time; but we mean more than this. We renounce them altogether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	(</a:t>
            </a:r>
            <a:r>
              <a:rPr lang="cs-CZ" sz="2400" dirty="0" err="1" smtClean="0"/>
              <a:t>Quine</a:t>
            </a:r>
            <a:r>
              <a:rPr lang="cs-CZ" sz="2400" dirty="0" smtClean="0"/>
              <a:t>, W.; </a:t>
            </a:r>
            <a:r>
              <a:rPr lang="cs-CZ" sz="2400" dirty="0" err="1" smtClean="0"/>
              <a:t>Goodman</a:t>
            </a:r>
            <a:r>
              <a:rPr lang="cs-CZ" sz="2400" dirty="0" smtClean="0"/>
              <a:t>, N. – </a:t>
            </a:r>
            <a:r>
              <a:rPr lang="cs-CZ" sz="2400" i="1" dirty="0" err="1" smtClean="0"/>
              <a:t>Steps</a:t>
            </a:r>
            <a:r>
              <a:rPr lang="cs-CZ" sz="2400" i="1" dirty="0" smtClean="0"/>
              <a:t> </a:t>
            </a:r>
            <a:r>
              <a:rPr lang="cs-CZ" sz="2400" i="1" dirty="0" err="1"/>
              <a:t>T</a:t>
            </a:r>
            <a:r>
              <a:rPr lang="cs-CZ" sz="2400" i="1" dirty="0" err="1" smtClean="0"/>
              <a:t>oward</a:t>
            </a:r>
            <a:r>
              <a:rPr lang="cs-CZ" sz="2400" i="1" dirty="0" smtClean="0"/>
              <a:t> a </a:t>
            </a:r>
            <a:r>
              <a:rPr lang="cs-CZ" sz="2400" i="1" dirty="0" err="1" smtClean="0"/>
              <a:t>Constructive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Nominalism</a:t>
            </a:r>
            <a:r>
              <a:rPr lang="cs-CZ" sz="2400" dirty="0" smtClean="0"/>
              <a:t>)</a:t>
            </a:r>
            <a:endParaRPr lang="cs-CZ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0349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17. století: francouzské mluvnice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000" i="1" dirty="0" smtClean="0"/>
              <a:t>Poznámky </a:t>
            </a:r>
            <a:r>
              <a:rPr lang="cs-CZ" sz="3000" i="1" dirty="0"/>
              <a:t>o francouzském jazyce </a:t>
            </a:r>
            <a:r>
              <a:rPr lang="cs-CZ" sz="3000" dirty="0"/>
              <a:t>(1647</a:t>
            </a:r>
            <a:r>
              <a:rPr lang="cs-CZ" sz="3000" dirty="0" smtClean="0"/>
              <a:t>)	</a:t>
            </a:r>
          </a:p>
          <a:p>
            <a:pPr lvl="1"/>
            <a:r>
              <a:rPr lang="cs-CZ" dirty="0"/>
              <a:t>Claude </a:t>
            </a:r>
            <a:r>
              <a:rPr lang="cs-CZ" dirty="0" err="1"/>
              <a:t>Favre</a:t>
            </a:r>
            <a:r>
              <a:rPr lang="cs-CZ" dirty="0"/>
              <a:t> de </a:t>
            </a:r>
            <a:r>
              <a:rPr lang="cs-CZ" dirty="0" err="1" smtClean="0"/>
              <a:t>Vaugelas</a:t>
            </a:r>
            <a:r>
              <a:rPr lang="cs-CZ" dirty="0" smtClean="0"/>
              <a:t> (1585–1650)</a:t>
            </a:r>
            <a:endParaRPr lang="cs-CZ" dirty="0"/>
          </a:p>
          <a:p>
            <a:pPr lvl="1"/>
            <a:r>
              <a:rPr lang="cs-CZ" dirty="0" smtClean="0"/>
              <a:t>Koncept „bon </a:t>
            </a:r>
            <a:r>
              <a:rPr lang="cs-CZ" dirty="0" err="1" smtClean="0"/>
              <a:t>usage</a:t>
            </a:r>
            <a:r>
              <a:rPr lang="cs-CZ" dirty="0" smtClean="0"/>
              <a:t>“ = dobré užití </a:t>
            </a:r>
          </a:p>
          <a:p>
            <a:pPr lvl="1"/>
            <a:r>
              <a:rPr lang="cs-CZ" dirty="0" smtClean="0"/>
              <a:t>Úzus na panovnickém dvoře; jazyková kultura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000" i="1" dirty="0" smtClean="0">
                <a:solidFill>
                  <a:prstClr val="black"/>
                </a:solidFill>
              </a:rPr>
              <a:t>Gramatika z Port-</a:t>
            </a:r>
            <a:r>
              <a:rPr lang="cs-CZ" sz="3000" i="1" dirty="0" err="1" smtClean="0">
                <a:solidFill>
                  <a:prstClr val="black"/>
                </a:solidFill>
              </a:rPr>
              <a:t>Royal</a:t>
            </a:r>
            <a:r>
              <a:rPr lang="cs-CZ" sz="3000" i="1" dirty="0" smtClean="0">
                <a:solidFill>
                  <a:prstClr val="black"/>
                </a:solidFill>
              </a:rPr>
              <a:t> </a:t>
            </a:r>
            <a:r>
              <a:rPr lang="cs-CZ" sz="3000" dirty="0">
                <a:solidFill>
                  <a:prstClr val="black"/>
                </a:solidFill>
              </a:rPr>
              <a:t>(</a:t>
            </a:r>
            <a:r>
              <a:rPr lang="cs-CZ" sz="3000" dirty="0" smtClean="0">
                <a:solidFill>
                  <a:prstClr val="black"/>
                </a:solidFill>
              </a:rPr>
              <a:t>1660)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Antoine </a:t>
            </a:r>
            <a:r>
              <a:rPr lang="cs-CZ" dirty="0" err="1" smtClean="0">
                <a:solidFill>
                  <a:prstClr val="black"/>
                </a:solidFill>
              </a:rPr>
              <a:t>Arnauld</a:t>
            </a:r>
            <a:r>
              <a:rPr lang="cs-CZ" dirty="0" smtClean="0">
                <a:solidFill>
                  <a:prstClr val="black"/>
                </a:solidFill>
              </a:rPr>
              <a:t>, Claude </a:t>
            </a:r>
            <a:r>
              <a:rPr lang="cs-CZ" dirty="0" err="1" smtClean="0">
                <a:solidFill>
                  <a:prstClr val="black"/>
                </a:solidFill>
              </a:rPr>
              <a:t>Lancelot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Univerzalistická koncepce (</a:t>
            </a:r>
            <a:r>
              <a:rPr lang="cs-CZ" dirty="0" err="1" smtClean="0">
                <a:solidFill>
                  <a:prstClr val="black"/>
                </a:solidFill>
              </a:rPr>
              <a:t>Noam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 err="1" smtClean="0">
                <a:solidFill>
                  <a:prstClr val="black"/>
                </a:solidFill>
              </a:rPr>
              <a:t>Chomsky</a:t>
            </a:r>
            <a:r>
              <a:rPr lang="cs-CZ" dirty="0" smtClean="0">
                <a:solidFill>
                  <a:prstClr val="black"/>
                </a:solidFill>
              </a:rPr>
              <a:t>); vazba na Reného </a:t>
            </a:r>
            <a:r>
              <a:rPr lang="cs-CZ" dirty="0" err="1" smtClean="0">
                <a:solidFill>
                  <a:prstClr val="black"/>
                </a:solidFill>
              </a:rPr>
              <a:t>Descartesa</a:t>
            </a:r>
            <a:endParaRPr lang="cs-CZ" dirty="0" smtClean="0">
              <a:solidFill>
                <a:prstClr val="black"/>
              </a:solidFill>
            </a:endParaRP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Obsahuje citace řecké, latinské, místy i hebrejské</a:t>
            </a:r>
          </a:p>
          <a:p>
            <a:pPr lvl="1"/>
            <a:endParaRPr lang="cs-CZ" dirty="0" smtClean="0">
              <a:solidFill>
                <a:prstClr val="black"/>
              </a:solidFill>
            </a:endParaRPr>
          </a:p>
          <a:p>
            <a:pPr marL="400050" lvl="2" indent="0">
              <a:buNone/>
            </a:pP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50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17. století: francouzské mluvnice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latině jsou všechna ohebná slova zakončená ve 3. a 6. pádě plurálu na </a:t>
            </a:r>
            <a:r>
              <a:rPr lang="cs-CZ" i="1" dirty="0" smtClean="0"/>
              <a:t>-</a:t>
            </a:r>
            <a:r>
              <a:rPr lang="cs-CZ" i="1" dirty="0" err="1" smtClean="0"/>
              <a:t>is</a:t>
            </a:r>
            <a:r>
              <a:rPr lang="cs-CZ" dirty="0" smtClean="0"/>
              <a:t>. Má tedy latina v množném čísle pět, nebo šest pádů?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Pády se nijak formálně neliší – nelze tedy mluvit o dvou kategoriích.</a:t>
            </a:r>
          </a:p>
          <a:p>
            <a:endParaRPr lang="cs-CZ" dirty="0"/>
          </a:p>
          <a:p>
            <a:r>
              <a:rPr lang="cs-CZ" dirty="0" smtClean="0"/>
              <a:t>Pády se neliší povrchově, ale mají jinou funkci. Navíc je užitečné, má-li latina v </a:t>
            </a:r>
            <a:r>
              <a:rPr lang="cs-CZ" dirty="0" smtClean="0"/>
              <a:t>singuláru </a:t>
            </a:r>
            <a:r>
              <a:rPr lang="cs-CZ" dirty="0" smtClean="0"/>
              <a:t>šest pádů, tento počet zachovat i v plurálu.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8083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airn.info/loadimg.php?FILE=LFA/LFA_173/LFA_173_0089/LFA_173_art08_img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3834243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amillesourget.com/upload/images/arnauld-lancelot-titre-web-Yp8Y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8640"/>
            <a:ext cx="347972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88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18.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Osvícenství – střet racionalismu s </a:t>
            </a:r>
            <a:r>
              <a:rPr lang="cs-CZ" dirty="0" smtClean="0"/>
              <a:t>empirií</a:t>
            </a:r>
          </a:p>
          <a:p>
            <a:r>
              <a:rPr lang="cs-CZ" dirty="0" smtClean="0"/>
              <a:t>Snaha o vysvětlení původu jazyků (</a:t>
            </a:r>
            <a:r>
              <a:rPr lang="cs-CZ" dirty="0" err="1" smtClean="0"/>
              <a:t>Étienne</a:t>
            </a:r>
            <a:r>
              <a:rPr lang="cs-CZ" dirty="0" smtClean="0"/>
              <a:t> </a:t>
            </a:r>
            <a:r>
              <a:rPr lang="cs-CZ" dirty="0" err="1" smtClean="0"/>
              <a:t>Bonnot</a:t>
            </a:r>
            <a:r>
              <a:rPr lang="cs-CZ" dirty="0" smtClean="0"/>
              <a:t> de </a:t>
            </a:r>
            <a:r>
              <a:rPr lang="cs-CZ" dirty="0" err="1" smtClean="0"/>
              <a:t>Condillac</a:t>
            </a:r>
            <a:r>
              <a:rPr lang="cs-CZ" dirty="0" smtClean="0"/>
              <a:t> </a:t>
            </a:r>
            <a:r>
              <a:rPr lang="cs-CZ" dirty="0" smtClean="0"/>
              <a:t>– výkřiky a zpěv); </a:t>
            </a:r>
            <a:r>
              <a:rPr lang="cs-CZ" dirty="0" err="1" smtClean="0"/>
              <a:t>monogenetismus</a:t>
            </a:r>
            <a:r>
              <a:rPr lang="cs-CZ" dirty="0" smtClean="0"/>
              <a:t> (</a:t>
            </a:r>
            <a:r>
              <a:rPr lang="cs-CZ" dirty="0" err="1" smtClean="0"/>
              <a:t>Johann</a:t>
            </a:r>
            <a:r>
              <a:rPr lang="cs-CZ" dirty="0" smtClean="0"/>
              <a:t> </a:t>
            </a:r>
            <a:r>
              <a:rPr lang="cs-CZ" dirty="0" err="1" smtClean="0"/>
              <a:t>Gottfried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Herder</a:t>
            </a:r>
            <a:r>
              <a:rPr lang="cs-CZ" dirty="0" smtClean="0"/>
              <a:t> – spojení jazyka, myšlení a národní povahy)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err="1" smtClean="0"/>
              <a:t>Dr</a:t>
            </a:r>
            <a:r>
              <a:rPr lang="cs-CZ" dirty="0" smtClean="0"/>
              <a:t> </a:t>
            </a:r>
            <a:r>
              <a:rPr lang="cs-CZ" dirty="0" smtClean="0"/>
              <a:t>Samuel </a:t>
            </a:r>
            <a:r>
              <a:rPr lang="cs-CZ" dirty="0" err="1" smtClean="0"/>
              <a:t>Johnson</a:t>
            </a:r>
            <a:r>
              <a:rPr lang="cs-CZ" dirty="0" smtClean="0"/>
              <a:t>: </a:t>
            </a:r>
            <a:r>
              <a:rPr lang="cs-CZ" i="1" dirty="0" smtClean="0"/>
              <a:t>A </a:t>
            </a:r>
            <a:r>
              <a:rPr lang="cs-CZ" i="1" dirty="0" err="1" smtClean="0"/>
              <a:t>Dictionary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English</a:t>
            </a:r>
            <a:r>
              <a:rPr lang="cs-CZ" i="1" dirty="0" smtClean="0"/>
              <a:t> </a:t>
            </a:r>
            <a:r>
              <a:rPr lang="cs-CZ" i="1" dirty="0" err="1" smtClean="0"/>
              <a:t>Language</a:t>
            </a:r>
            <a:r>
              <a:rPr lang="cs-CZ" i="1" dirty="0" smtClean="0"/>
              <a:t> </a:t>
            </a:r>
            <a:r>
              <a:rPr lang="cs-CZ" dirty="0" smtClean="0"/>
              <a:t>(1755) – základní anglické dílo lexikografické; mnoho ironických definic</a:t>
            </a:r>
          </a:p>
          <a:p>
            <a:pPr lvl="1"/>
            <a:r>
              <a:rPr lang="cs-CZ" dirty="0" err="1" smtClean="0"/>
              <a:t>Club</a:t>
            </a:r>
            <a:r>
              <a:rPr lang="cs-CZ" dirty="0" smtClean="0"/>
              <a:t>: </a:t>
            </a:r>
            <a:r>
              <a:rPr lang="en-US" dirty="0" smtClean="0"/>
              <a:t>An assembly of good fellows, meeting under certain conditions.</a:t>
            </a:r>
            <a:endParaRPr lang="cs-CZ" dirty="0" smtClean="0"/>
          </a:p>
          <a:p>
            <a:pPr lvl="1"/>
            <a:r>
              <a:rPr lang="cs-CZ" dirty="0" err="1" smtClean="0"/>
              <a:t>Lexicographer</a:t>
            </a:r>
            <a:r>
              <a:rPr lang="cs-CZ" dirty="0" smtClean="0"/>
              <a:t>: </a:t>
            </a:r>
            <a:r>
              <a:rPr lang="en-US" dirty="0" smtClean="0"/>
              <a:t>A writer of </a:t>
            </a:r>
            <a:r>
              <a:rPr lang="en-US" dirty="0" smtClean="0"/>
              <a:t>dictionaries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a harmless </a:t>
            </a:r>
            <a:r>
              <a:rPr lang="en-US" dirty="0" smtClean="0"/>
              <a:t>drudge</a:t>
            </a:r>
            <a:r>
              <a:rPr lang="cs-CZ" dirty="0" smtClean="0"/>
              <a:t>.</a:t>
            </a:r>
          </a:p>
          <a:p>
            <a:pPr lvl="1"/>
            <a:r>
              <a:rPr lang="cs-CZ" dirty="0" err="1" smtClean="0"/>
              <a:t>Oats</a:t>
            </a:r>
            <a:r>
              <a:rPr lang="cs-CZ" dirty="0" smtClean="0"/>
              <a:t>: </a:t>
            </a:r>
            <a:r>
              <a:rPr lang="en-US" dirty="0" smtClean="0"/>
              <a:t>A grain which in England is generally given to horses, but in Scotland supports the people.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14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19. století: diachronní lingvistika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Zjištění podobností mezi indoevropskými jazyky – rozvoj historické a srovnávací lingvistiky</a:t>
            </a:r>
          </a:p>
          <a:p>
            <a:r>
              <a:rPr lang="cs-CZ" dirty="0" smtClean="0"/>
              <a:t>William Jones (1746–1794)</a:t>
            </a:r>
          </a:p>
          <a:p>
            <a:pPr lvl="1"/>
            <a:r>
              <a:rPr lang="cs-CZ" dirty="0" smtClean="0"/>
              <a:t>Soudce v Kalkatě a orientalista</a:t>
            </a:r>
          </a:p>
          <a:p>
            <a:pPr lvl="1"/>
            <a:r>
              <a:rPr lang="cs-CZ" dirty="0" smtClean="0"/>
              <a:t>Povšiml si podobnosti mezi sanskrtem, řečtinou a latinou </a:t>
            </a:r>
          </a:p>
          <a:p>
            <a:pPr lvl="0"/>
            <a:r>
              <a:rPr lang="cs-CZ" dirty="0" smtClean="0">
                <a:solidFill>
                  <a:prstClr val="black"/>
                </a:solidFill>
              </a:rPr>
              <a:t>Franz </a:t>
            </a:r>
            <a:r>
              <a:rPr lang="cs-CZ" dirty="0" err="1" smtClean="0">
                <a:solidFill>
                  <a:prstClr val="black"/>
                </a:solidFill>
              </a:rPr>
              <a:t>Bopp</a:t>
            </a:r>
            <a:r>
              <a:rPr lang="cs-CZ" dirty="0" smtClean="0">
                <a:solidFill>
                  <a:prstClr val="black"/>
                </a:solidFill>
              </a:rPr>
              <a:t> (1791–1867)</a:t>
            </a:r>
          </a:p>
          <a:p>
            <a:pPr lvl="1"/>
            <a:r>
              <a:rPr lang="cs-CZ" i="1" dirty="0"/>
              <a:t>O systému konjugace sanskrtského jazyka ve srovnání se systémem konjugace řeckého, latinského, perského a germánského </a:t>
            </a:r>
            <a:r>
              <a:rPr lang="cs-CZ" i="1" dirty="0" smtClean="0"/>
              <a:t>jazyka </a:t>
            </a:r>
            <a:r>
              <a:rPr lang="cs-CZ" dirty="0" smtClean="0"/>
              <a:t>(1816)</a:t>
            </a:r>
          </a:p>
          <a:p>
            <a:pPr lvl="0"/>
            <a:r>
              <a:rPr lang="cs-CZ" dirty="0" err="1" smtClean="0">
                <a:solidFill>
                  <a:prstClr val="black"/>
                </a:solidFill>
              </a:rPr>
              <a:t>Rasmus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 err="1" smtClean="0">
                <a:solidFill>
                  <a:prstClr val="black"/>
                </a:solidFill>
              </a:rPr>
              <a:t>Rask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(</a:t>
            </a:r>
            <a:r>
              <a:rPr lang="cs-CZ" dirty="0" smtClean="0">
                <a:solidFill>
                  <a:prstClr val="black"/>
                </a:solidFill>
              </a:rPr>
              <a:t>1787–1832)</a:t>
            </a:r>
          </a:p>
          <a:p>
            <a:pPr lvl="1"/>
            <a:r>
              <a:rPr lang="cs-CZ" dirty="0" smtClean="0">
                <a:solidFill>
                  <a:prstClr val="black"/>
                </a:solidFill>
              </a:rPr>
              <a:t>Příbuznost mezi germánskými a slovanskými jazyky; první zákony jazykového vývoje</a:t>
            </a:r>
            <a:endParaRPr lang="cs-CZ" dirty="0">
              <a:solidFill>
                <a:prstClr val="black"/>
              </a:solidFill>
            </a:endParaRPr>
          </a:p>
          <a:p>
            <a:pPr lvl="1"/>
            <a:endParaRPr lang="cs-CZ" dirty="0" smtClean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49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721</Words>
  <Application>Microsoft Office PowerPoint</Application>
  <PresentationFormat>Předvádění na obrazovce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Dějiny lingvistiky</vt:lpstr>
      <vt:lpstr>Lingvistika – kdy?</vt:lpstr>
      <vt:lpstr>Středověk: spor o univerzálie</vt:lpstr>
      <vt:lpstr>Středověk: spor o univerzálie</vt:lpstr>
      <vt:lpstr>17. století: francouzské mluvnice</vt:lpstr>
      <vt:lpstr>17. století: francouzské mluvnice</vt:lpstr>
      <vt:lpstr>Snímek 7</vt:lpstr>
      <vt:lpstr>18. století</vt:lpstr>
      <vt:lpstr>19. století: diachronní lingvistika</vt:lpstr>
      <vt:lpstr>Snímek 10</vt:lpstr>
      <vt:lpstr>Zákony jazykového vývoje</vt:lpstr>
      <vt:lpstr>Zákony jazykového vývoje</vt:lpstr>
      <vt:lpstr>Zákony jazykového vývoje</vt:lpstr>
      <vt:lpstr>Vznik národních filologií</vt:lpstr>
      <vt:lpstr>Schleicherův biologismus</vt:lpstr>
      <vt:lpstr>Mladogramatikové</vt:lpstr>
      <vt:lpstr>Závěrem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lingvistiky</dc:title>
  <dc:creator>Ivetka</dc:creator>
  <cp:lastModifiedBy>kcj_01</cp:lastModifiedBy>
  <cp:revision>44</cp:revision>
  <dcterms:created xsi:type="dcterms:W3CDTF">2017-10-08T14:44:35Z</dcterms:created>
  <dcterms:modified xsi:type="dcterms:W3CDTF">2017-10-26T13:44:32Z</dcterms:modified>
</cp:coreProperties>
</file>